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56" r:id="rId3"/>
    <p:sldId id="262" r:id="rId4"/>
    <p:sldId id="258" r:id="rId5"/>
    <p:sldId id="257" r:id="rId6"/>
    <p:sldId id="259" r:id="rId7"/>
    <p:sldId id="263" r:id="rId8"/>
    <p:sldId id="264" r:id="rId9"/>
    <p:sldId id="260" r:id="rId10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978B"/>
    <a:srgbClr val="21C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75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C1A8-7119-4686-9CCF-FD3998A4E33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E554-92B0-4103-A751-4E74574A6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53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C1A8-7119-4686-9CCF-FD3998A4E33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E554-92B0-4103-A751-4E74574A6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88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C1A8-7119-4686-9CCF-FD3998A4E33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E554-92B0-4103-A751-4E74574A6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83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C1A8-7119-4686-9CCF-FD3998A4E33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E554-92B0-4103-A751-4E74574A6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098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C1A8-7119-4686-9CCF-FD3998A4E33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E554-92B0-4103-A751-4E74574A6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2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C1A8-7119-4686-9CCF-FD3998A4E33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E554-92B0-4103-A751-4E74574A6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91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C1A8-7119-4686-9CCF-FD3998A4E33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E554-92B0-4103-A751-4E74574A6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899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C1A8-7119-4686-9CCF-FD3998A4E33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E554-92B0-4103-A751-4E74574A6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2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C1A8-7119-4686-9CCF-FD3998A4E33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E554-92B0-4103-A751-4E74574A6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32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C1A8-7119-4686-9CCF-FD3998A4E33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E554-92B0-4103-A751-4E74574A6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63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7C1A8-7119-4686-9CCF-FD3998A4E33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5E554-92B0-4103-A751-4E74574A6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76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7C1A8-7119-4686-9CCF-FD3998A4E333}" type="datetimeFigureOut">
              <a:rPr lang="en-US" smtClean="0"/>
              <a:t>9/27/2021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5E554-92B0-4103-A751-4E74574A65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39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aldronlab.io/MultiAssayWorkshop/articles/Ramos_MultiAssayExperiment.html" TargetMode="External"/><Relationship Id="rId2" Type="http://schemas.openxmlformats.org/officeDocument/2006/relationships/hyperlink" Target="https://www.bioconductor.org/packages/devel/bioc/vignettes/SummarizedExperiment/inst/doc/SummarizedExperimen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oconductor.org/books/3.13/OSCA.intro/the-singlecellexperiment-class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aldronlab.io/MultiAssayWorkshop/articles/Ramos_MultiAssayExperiment.html" TargetMode="External"/><Relationship Id="rId3" Type="http://schemas.openxmlformats.org/officeDocument/2006/relationships/image" Target="../media/image28.png"/><Relationship Id="rId7" Type="http://schemas.openxmlformats.org/officeDocument/2006/relationships/hyperlink" Target="https://www.bioconductor.org/packages/devel/bioc/vignettes/SummarizedExperiment/inst/doc/SummarizedExperiment.html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1000research.com/slides/9-1464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hyperlink" Target="http://bioconductor.org/books/3.13/OSCA.intro/the-singlecellexperiment-clas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E6E416-9373-412A-949F-67D8EEBA9BE6}"/>
              </a:ext>
            </a:extLst>
          </p:cNvPr>
          <p:cNvSpPr/>
          <p:nvPr/>
        </p:nvSpPr>
        <p:spPr>
          <a:xfrm>
            <a:off x="514526" y="1172308"/>
            <a:ext cx="11938731" cy="7826550"/>
          </a:xfrm>
          <a:custGeom>
            <a:avLst/>
            <a:gdLst>
              <a:gd name="connsiteX0" fmla="*/ 0 w 11938731"/>
              <a:gd name="connsiteY0" fmla="*/ 0 h 7826550"/>
              <a:gd name="connsiteX1" fmla="*/ 305101 w 11938731"/>
              <a:gd name="connsiteY1" fmla="*/ 0 h 7826550"/>
              <a:gd name="connsiteX2" fmla="*/ 729589 w 11938731"/>
              <a:gd name="connsiteY2" fmla="*/ 0 h 7826550"/>
              <a:gd name="connsiteX3" fmla="*/ 1631627 w 11938731"/>
              <a:gd name="connsiteY3" fmla="*/ 0 h 7826550"/>
              <a:gd name="connsiteX4" fmla="*/ 2294889 w 11938731"/>
              <a:gd name="connsiteY4" fmla="*/ 0 h 7826550"/>
              <a:gd name="connsiteX5" fmla="*/ 2599990 w 11938731"/>
              <a:gd name="connsiteY5" fmla="*/ 0 h 7826550"/>
              <a:gd name="connsiteX6" fmla="*/ 3263253 w 11938731"/>
              <a:gd name="connsiteY6" fmla="*/ 0 h 7826550"/>
              <a:gd name="connsiteX7" fmla="*/ 3687741 w 11938731"/>
              <a:gd name="connsiteY7" fmla="*/ 0 h 7826550"/>
              <a:gd name="connsiteX8" fmla="*/ 4112230 w 11938731"/>
              <a:gd name="connsiteY8" fmla="*/ 0 h 7826550"/>
              <a:gd name="connsiteX9" fmla="*/ 4417330 w 11938731"/>
              <a:gd name="connsiteY9" fmla="*/ 0 h 7826550"/>
              <a:gd name="connsiteX10" fmla="*/ 4961206 w 11938731"/>
              <a:gd name="connsiteY10" fmla="*/ 0 h 7826550"/>
              <a:gd name="connsiteX11" fmla="*/ 5624469 w 11938731"/>
              <a:gd name="connsiteY11" fmla="*/ 0 h 7826550"/>
              <a:gd name="connsiteX12" fmla="*/ 6168344 w 11938731"/>
              <a:gd name="connsiteY12" fmla="*/ 0 h 7826550"/>
              <a:gd name="connsiteX13" fmla="*/ 6712220 w 11938731"/>
              <a:gd name="connsiteY13" fmla="*/ 0 h 7826550"/>
              <a:gd name="connsiteX14" fmla="*/ 7256095 w 11938731"/>
              <a:gd name="connsiteY14" fmla="*/ 0 h 7826550"/>
              <a:gd name="connsiteX15" fmla="*/ 7561196 w 11938731"/>
              <a:gd name="connsiteY15" fmla="*/ 0 h 7826550"/>
              <a:gd name="connsiteX16" fmla="*/ 8343846 w 11938731"/>
              <a:gd name="connsiteY16" fmla="*/ 0 h 7826550"/>
              <a:gd name="connsiteX17" fmla="*/ 9007109 w 11938731"/>
              <a:gd name="connsiteY17" fmla="*/ 0 h 7826550"/>
              <a:gd name="connsiteX18" fmla="*/ 9312210 w 11938731"/>
              <a:gd name="connsiteY18" fmla="*/ 0 h 7826550"/>
              <a:gd name="connsiteX19" fmla="*/ 9617311 w 11938731"/>
              <a:gd name="connsiteY19" fmla="*/ 0 h 7826550"/>
              <a:gd name="connsiteX20" fmla="*/ 10161187 w 11938731"/>
              <a:gd name="connsiteY20" fmla="*/ 0 h 7826550"/>
              <a:gd name="connsiteX21" fmla="*/ 10466288 w 11938731"/>
              <a:gd name="connsiteY21" fmla="*/ 0 h 7826550"/>
              <a:gd name="connsiteX22" fmla="*/ 11129550 w 11938731"/>
              <a:gd name="connsiteY22" fmla="*/ 0 h 7826550"/>
              <a:gd name="connsiteX23" fmla="*/ 11938731 w 11938731"/>
              <a:gd name="connsiteY23" fmla="*/ 0 h 7826550"/>
              <a:gd name="connsiteX24" fmla="*/ 11938731 w 11938731"/>
              <a:gd name="connsiteY24" fmla="*/ 417416 h 7826550"/>
              <a:gd name="connsiteX25" fmla="*/ 11938731 w 11938731"/>
              <a:gd name="connsiteY25" fmla="*/ 834832 h 7826550"/>
              <a:gd name="connsiteX26" fmla="*/ 11938731 w 11938731"/>
              <a:gd name="connsiteY26" fmla="*/ 1643576 h 7826550"/>
              <a:gd name="connsiteX27" fmla="*/ 11938731 w 11938731"/>
              <a:gd name="connsiteY27" fmla="*/ 2374054 h 7826550"/>
              <a:gd name="connsiteX28" fmla="*/ 11938731 w 11938731"/>
              <a:gd name="connsiteY28" fmla="*/ 2791470 h 7826550"/>
              <a:gd name="connsiteX29" fmla="*/ 11938731 w 11938731"/>
              <a:gd name="connsiteY29" fmla="*/ 3443682 h 7826550"/>
              <a:gd name="connsiteX30" fmla="*/ 11938731 w 11938731"/>
              <a:gd name="connsiteY30" fmla="*/ 3861098 h 7826550"/>
              <a:gd name="connsiteX31" fmla="*/ 11938731 w 11938731"/>
              <a:gd name="connsiteY31" fmla="*/ 4669842 h 7826550"/>
              <a:gd name="connsiteX32" fmla="*/ 11938731 w 11938731"/>
              <a:gd name="connsiteY32" fmla="*/ 5165523 h 7826550"/>
              <a:gd name="connsiteX33" fmla="*/ 11938731 w 11938731"/>
              <a:gd name="connsiteY33" fmla="*/ 5974267 h 7826550"/>
              <a:gd name="connsiteX34" fmla="*/ 11938731 w 11938731"/>
              <a:gd name="connsiteY34" fmla="*/ 6469948 h 7826550"/>
              <a:gd name="connsiteX35" fmla="*/ 11938731 w 11938731"/>
              <a:gd name="connsiteY35" fmla="*/ 7043895 h 7826550"/>
              <a:gd name="connsiteX36" fmla="*/ 11938731 w 11938731"/>
              <a:gd name="connsiteY36" fmla="*/ 7826550 h 7826550"/>
              <a:gd name="connsiteX37" fmla="*/ 11633630 w 11938731"/>
              <a:gd name="connsiteY37" fmla="*/ 7826550 h 7826550"/>
              <a:gd name="connsiteX38" fmla="*/ 11328529 w 11938731"/>
              <a:gd name="connsiteY38" fmla="*/ 7826550 h 7826550"/>
              <a:gd name="connsiteX39" fmla="*/ 11023428 w 11938731"/>
              <a:gd name="connsiteY39" fmla="*/ 7826550 h 7826550"/>
              <a:gd name="connsiteX40" fmla="*/ 10718327 w 11938731"/>
              <a:gd name="connsiteY40" fmla="*/ 7826550 h 7826550"/>
              <a:gd name="connsiteX41" fmla="*/ 9816290 w 11938731"/>
              <a:gd name="connsiteY41" fmla="*/ 7826550 h 7826550"/>
              <a:gd name="connsiteX42" fmla="*/ 8914252 w 11938731"/>
              <a:gd name="connsiteY42" fmla="*/ 7826550 h 7826550"/>
              <a:gd name="connsiteX43" fmla="*/ 8131602 w 11938731"/>
              <a:gd name="connsiteY43" fmla="*/ 7826550 h 7826550"/>
              <a:gd name="connsiteX44" fmla="*/ 7707114 w 11938731"/>
              <a:gd name="connsiteY44" fmla="*/ 7826550 h 7826550"/>
              <a:gd name="connsiteX45" fmla="*/ 6805077 w 11938731"/>
              <a:gd name="connsiteY45" fmla="*/ 7826550 h 7826550"/>
              <a:gd name="connsiteX46" fmla="*/ 6141814 w 11938731"/>
              <a:gd name="connsiteY46" fmla="*/ 7826550 h 7826550"/>
              <a:gd name="connsiteX47" fmla="*/ 5597938 w 11938731"/>
              <a:gd name="connsiteY47" fmla="*/ 7826550 h 7826550"/>
              <a:gd name="connsiteX48" fmla="*/ 4934675 w 11938731"/>
              <a:gd name="connsiteY48" fmla="*/ 7826550 h 7826550"/>
              <a:gd name="connsiteX49" fmla="*/ 4032638 w 11938731"/>
              <a:gd name="connsiteY49" fmla="*/ 7826550 h 7826550"/>
              <a:gd name="connsiteX50" fmla="*/ 3369375 w 11938731"/>
              <a:gd name="connsiteY50" fmla="*/ 7826550 h 7826550"/>
              <a:gd name="connsiteX51" fmla="*/ 2586725 w 11938731"/>
              <a:gd name="connsiteY51" fmla="*/ 7826550 h 7826550"/>
              <a:gd name="connsiteX52" fmla="*/ 2281624 w 11938731"/>
              <a:gd name="connsiteY52" fmla="*/ 7826550 h 7826550"/>
              <a:gd name="connsiteX53" fmla="*/ 1498974 w 11938731"/>
              <a:gd name="connsiteY53" fmla="*/ 7826550 h 7826550"/>
              <a:gd name="connsiteX54" fmla="*/ 955098 w 11938731"/>
              <a:gd name="connsiteY54" fmla="*/ 7826550 h 7826550"/>
              <a:gd name="connsiteX55" fmla="*/ 649998 w 11938731"/>
              <a:gd name="connsiteY55" fmla="*/ 7826550 h 7826550"/>
              <a:gd name="connsiteX56" fmla="*/ 0 w 11938731"/>
              <a:gd name="connsiteY56" fmla="*/ 7826550 h 7826550"/>
              <a:gd name="connsiteX57" fmla="*/ 0 w 11938731"/>
              <a:gd name="connsiteY57" fmla="*/ 7017807 h 7826550"/>
              <a:gd name="connsiteX58" fmla="*/ 0 w 11938731"/>
              <a:gd name="connsiteY58" fmla="*/ 6600390 h 7826550"/>
              <a:gd name="connsiteX59" fmla="*/ 0 w 11938731"/>
              <a:gd name="connsiteY59" fmla="*/ 5948178 h 7826550"/>
              <a:gd name="connsiteX60" fmla="*/ 0 w 11938731"/>
              <a:gd name="connsiteY60" fmla="*/ 5139435 h 7826550"/>
              <a:gd name="connsiteX61" fmla="*/ 0 w 11938731"/>
              <a:gd name="connsiteY61" fmla="*/ 4330691 h 7826550"/>
              <a:gd name="connsiteX62" fmla="*/ 0 w 11938731"/>
              <a:gd name="connsiteY62" fmla="*/ 3678479 h 7826550"/>
              <a:gd name="connsiteX63" fmla="*/ 0 w 11938731"/>
              <a:gd name="connsiteY63" fmla="*/ 2869735 h 7826550"/>
              <a:gd name="connsiteX64" fmla="*/ 0 w 11938731"/>
              <a:gd name="connsiteY64" fmla="*/ 2217523 h 7826550"/>
              <a:gd name="connsiteX65" fmla="*/ 0 w 11938731"/>
              <a:gd name="connsiteY65" fmla="*/ 1800106 h 7826550"/>
              <a:gd name="connsiteX66" fmla="*/ 0 w 11938731"/>
              <a:gd name="connsiteY66" fmla="*/ 1304425 h 7826550"/>
              <a:gd name="connsiteX67" fmla="*/ 0 w 11938731"/>
              <a:gd name="connsiteY67" fmla="*/ 573947 h 7826550"/>
              <a:gd name="connsiteX68" fmla="*/ 0 w 11938731"/>
              <a:gd name="connsiteY68" fmla="*/ 0 h 782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11938731" h="7826550" extrusionOk="0">
                <a:moveTo>
                  <a:pt x="0" y="0"/>
                </a:moveTo>
                <a:cubicBezTo>
                  <a:pt x="150206" y="6545"/>
                  <a:pt x="166602" y="13240"/>
                  <a:pt x="305101" y="0"/>
                </a:cubicBezTo>
                <a:cubicBezTo>
                  <a:pt x="443600" y="-13240"/>
                  <a:pt x="544461" y="-3071"/>
                  <a:pt x="729589" y="0"/>
                </a:cubicBezTo>
                <a:cubicBezTo>
                  <a:pt x="914717" y="3071"/>
                  <a:pt x="1403602" y="-11306"/>
                  <a:pt x="1631627" y="0"/>
                </a:cubicBezTo>
                <a:cubicBezTo>
                  <a:pt x="1859652" y="11306"/>
                  <a:pt x="2036775" y="22753"/>
                  <a:pt x="2294889" y="0"/>
                </a:cubicBezTo>
                <a:cubicBezTo>
                  <a:pt x="2553003" y="-22753"/>
                  <a:pt x="2503119" y="-14055"/>
                  <a:pt x="2599990" y="0"/>
                </a:cubicBezTo>
                <a:cubicBezTo>
                  <a:pt x="2696861" y="14055"/>
                  <a:pt x="3087199" y="32700"/>
                  <a:pt x="3263253" y="0"/>
                </a:cubicBezTo>
                <a:cubicBezTo>
                  <a:pt x="3439307" y="-32700"/>
                  <a:pt x="3481947" y="-16110"/>
                  <a:pt x="3687741" y="0"/>
                </a:cubicBezTo>
                <a:cubicBezTo>
                  <a:pt x="3893535" y="16110"/>
                  <a:pt x="3954639" y="-16583"/>
                  <a:pt x="4112230" y="0"/>
                </a:cubicBezTo>
                <a:cubicBezTo>
                  <a:pt x="4269821" y="16583"/>
                  <a:pt x="4331540" y="7367"/>
                  <a:pt x="4417330" y="0"/>
                </a:cubicBezTo>
                <a:cubicBezTo>
                  <a:pt x="4503120" y="-7367"/>
                  <a:pt x="4750442" y="-8529"/>
                  <a:pt x="4961206" y="0"/>
                </a:cubicBezTo>
                <a:cubicBezTo>
                  <a:pt x="5171970" y="8529"/>
                  <a:pt x="5457248" y="-32972"/>
                  <a:pt x="5624469" y="0"/>
                </a:cubicBezTo>
                <a:cubicBezTo>
                  <a:pt x="5791690" y="32972"/>
                  <a:pt x="5906910" y="-26534"/>
                  <a:pt x="6168344" y="0"/>
                </a:cubicBezTo>
                <a:cubicBezTo>
                  <a:pt x="6429778" y="26534"/>
                  <a:pt x="6492286" y="-5459"/>
                  <a:pt x="6712220" y="0"/>
                </a:cubicBezTo>
                <a:cubicBezTo>
                  <a:pt x="6932154" y="5459"/>
                  <a:pt x="7034222" y="10257"/>
                  <a:pt x="7256095" y="0"/>
                </a:cubicBezTo>
                <a:cubicBezTo>
                  <a:pt x="7477968" y="-10257"/>
                  <a:pt x="7481399" y="-11043"/>
                  <a:pt x="7561196" y="0"/>
                </a:cubicBezTo>
                <a:cubicBezTo>
                  <a:pt x="7640993" y="11043"/>
                  <a:pt x="7972426" y="5712"/>
                  <a:pt x="8343846" y="0"/>
                </a:cubicBezTo>
                <a:cubicBezTo>
                  <a:pt x="8715266" y="-5712"/>
                  <a:pt x="8781464" y="-21284"/>
                  <a:pt x="9007109" y="0"/>
                </a:cubicBezTo>
                <a:cubicBezTo>
                  <a:pt x="9232754" y="21284"/>
                  <a:pt x="9199843" y="12432"/>
                  <a:pt x="9312210" y="0"/>
                </a:cubicBezTo>
                <a:cubicBezTo>
                  <a:pt x="9424577" y="-12432"/>
                  <a:pt x="9522593" y="-12396"/>
                  <a:pt x="9617311" y="0"/>
                </a:cubicBezTo>
                <a:cubicBezTo>
                  <a:pt x="9712029" y="12396"/>
                  <a:pt x="9914089" y="-13415"/>
                  <a:pt x="10161187" y="0"/>
                </a:cubicBezTo>
                <a:cubicBezTo>
                  <a:pt x="10408285" y="13415"/>
                  <a:pt x="10367713" y="8817"/>
                  <a:pt x="10466288" y="0"/>
                </a:cubicBezTo>
                <a:cubicBezTo>
                  <a:pt x="10564863" y="-8817"/>
                  <a:pt x="10859691" y="-24572"/>
                  <a:pt x="11129550" y="0"/>
                </a:cubicBezTo>
                <a:cubicBezTo>
                  <a:pt x="11399409" y="24572"/>
                  <a:pt x="11687624" y="25394"/>
                  <a:pt x="11938731" y="0"/>
                </a:cubicBezTo>
                <a:cubicBezTo>
                  <a:pt x="11951595" y="166139"/>
                  <a:pt x="11945433" y="260438"/>
                  <a:pt x="11938731" y="417416"/>
                </a:cubicBezTo>
                <a:cubicBezTo>
                  <a:pt x="11932029" y="574394"/>
                  <a:pt x="11932557" y="689242"/>
                  <a:pt x="11938731" y="834832"/>
                </a:cubicBezTo>
                <a:cubicBezTo>
                  <a:pt x="11944905" y="980422"/>
                  <a:pt x="11953689" y="1326549"/>
                  <a:pt x="11938731" y="1643576"/>
                </a:cubicBezTo>
                <a:cubicBezTo>
                  <a:pt x="11923773" y="1960603"/>
                  <a:pt x="11973895" y="2227596"/>
                  <a:pt x="11938731" y="2374054"/>
                </a:cubicBezTo>
                <a:cubicBezTo>
                  <a:pt x="11903567" y="2520512"/>
                  <a:pt x="11941712" y="2632337"/>
                  <a:pt x="11938731" y="2791470"/>
                </a:cubicBezTo>
                <a:cubicBezTo>
                  <a:pt x="11935750" y="2950603"/>
                  <a:pt x="11943155" y="3243672"/>
                  <a:pt x="11938731" y="3443682"/>
                </a:cubicBezTo>
                <a:cubicBezTo>
                  <a:pt x="11934307" y="3643692"/>
                  <a:pt x="11944721" y="3763201"/>
                  <a:pt x="11938731" y="3861098"/>
                </a:cubicBezTo>
                <a:cubicBezTo>
                  <a:pt x="11932741" y="3958995"/>
                  <a:pt x="11927214" y="4316407"/>
                  <a:pt x="11938731" y="4669842"/>
                </a:cubicBezTo>
                <a:cubicBezTo>
                  <a:pt x="11950248" y="5023277"/>
                  <a:pt x="11958071" y="5060433"/>
                  <a:pt x="11938731" y="5165523"/>
                </a:cubicBezTo>
                <a:cubicBezTo>
                  <a:pt x="11919391" y="5270613"/>
                  <a:pt x="11904888" y="5627856"/>
                  <a:pt x="11938731" y="5974267"/>
                </a:cubicBezTo>
                <a:cubicBezTo>
                  <a:pt x="11972574" y="6320678"/>
                  <a:pt x="11923629" y="6320406"/>
                  <a:pt x="11938731" y="6469948"/>
                </a:cubicBezTo>
                <a:cubicBezTo>
                  <a:pt x="11953833" y="6619490"/>
                  <a:pt x="11910639" y="6878796"/>
                  <a:pt x="11938731" y="7043895"/>
                </a:cubicBezTo>
                <a:cubicBezTo>
                  <a:pt x="11966823" y="7208994"/>
                  <a:pt x="11937234" y="7450982"/>
                  <a:pt x="11938731" y="7826550"/>
                </a:cubicBezTo>
                <a:cubicBezTo>
                  <a:pt x="11834385" y="7815762"/>
                  <a:pt x="11775834" y="7830958"/>
                  <a:pt x="11633630" y="7826550"/>
                </a:cubicBezTo>
                <a:cubicBezTo>
                  <a:pt x="11491426" y="7822142"/>
                  <a:pt x="11412980" y="7824319"/>
                  <a:pt x="11328529" y="7826550"/>
                </a:cubicBezTo>
                <a:cubicBezTo>
                  <a:pt x="11244078" y="7828781"/>
                  <a:pt x="11170165" y="7838776"/>
                  <a:pt x="11023428" y="7826550"/>
                </a:cubicBezTo>
                <a:cubicBezTo>
                  <a:pt x="10876691" y="7814324"/>
                  <a:pt x="10840120" y="7814822"/>
                  <a:pt x="10718327" y="7826550"/>
                </a:cubicBezTo>
                <a:cubicBezTo>
                  <a:pt x="10596534" y="7838278"/>
                  <a:pt x="10178449" y="7866987"/>
                  <a:pt x="9816290" y="7826550"/>
                </a:cubicBezTo>
                <a:cubicBezTo>
                  <a:pt x="9454131" y="7786113"/>
                  <a:pt x="9180345" y="7871451"/>
                  <a:pt x="8914252" y="7826550"/>
                </a:cubicBezTo>
                <a:cubicBezTo>
                  <a:pt x="8648159" y="7781649"/>
                  <a:pt x="8341383" y="7801499"/>
                  <a:pt x="8131602" y="7826550"/>
                </a:cubicBezTo>
                <a:cubicBezTo>
                  <a:pt x="7921821" y="7851602"/>
                  <a:pt x="7850458" y="7837419"/>
                  <a:pt x="7707114" y="7826550"/>
                </a:cubicBezTo>
                <a:cubicBezTo>
                  <a:pt x="7563770" y="7815681"/>
                  <a:pt x="7138684" y="7857394"/>
                  <a:pt x="6805077" y="7826550"/>
                </a:cubicBezTo>
                <a:cubicBezTo>
                  <a:pt x="6471470" y="7795706"/>
                  <a:pt x="6390533" y="7802927"/>
                  <a:pt x="6141814" y="7826550"/>
                </a:cubicBezTo>
                <a:cubicBezTo>
                  <a:pt x="5893095" y="7850173"/>
                  <a:pt x="5776553" y="7819113"/>
                  <a:pt x="5597938" y="7826550"/>
                </a:cubicBezTo>
                <a:cubicBezTo>
                  <a:pt x="5419323" y="7833987"/>
                  <a:pt x="5236321" y="7812347"/>
                  <a:pt x="4934675" y="7826550"/>
                </a:cubicBezTo>
                <a:cubicBezTo>
                  <a:pt x="4633029" y="7840753"/>
                  <a:pt x="4453600" y="7860518"/>
                  <a:pt x="4032638" y="7826550"/>
                </a:cubicBezTo>
                <a:cubicBezTo>
                  <a:pt x="3611677" y="7792582"/>
                  <a:pt x="3595938" y="7819022"/>
                  <a:pt x="3369375" y="7826550"/>
                </a:cubicBezTo>
                <a:cubicBezTo>
                  <a:pt x="3142812" y="7834078"/>
                  <a:pt x="2972943" y="7787559"/>
                  <a:pt x="2586725" y="7826550"/>
                </a:cubicBezTo>
                <a:cubicBezTo>
                  <a:pt x="2200507" y="7865542"/>
                  <a:pt x="2344556" y="7840304"/>
                  <a:pt x="2281624" y="7826550"/>
                </a:cubicBezTo>
                <a:cubicBezTo>
                  <a:pt x="2218692" y="7812796"/>
                  <a:pt x="1840674" y="7831213"/>
                  <a:pt x="1498974" y="7826550"/>
                </a:cubicBezTo>
                <a:cubicBezTo>
                  <a:pt x="1157274" y="7821888"/>
                  <a:pt x="1199082" y="7814142"/>
                  <a:pt x="955098" y="7826550"/>
                </a:cubicBezTo>
                <a:cubicBezTo>
                  <a:pt x="711114" y="7838958"/>
                  <a:pt x="713074" y="7827644"/>
                  <a:pt x="649998" y="7826550"/>
                </a:cubicBezTo>
                <a:cubicBezTo>
                  <a:pt x="586922" y="7825456"/>
                  <a:pt x="218709" y="7807255"/>
                  <a:pt x="0" y="7826550"/>
                </a:cubicBezTo>
                <a:cubicBezTo>
                  <a:pt x="-19650" y="7445408"/>
                  <a:pt x="-1715" y="7209895"/>
                  <a:pt x="0" y="7017807"/>
                </a:cubicBezTo>
                <a:cubicBezTo>
                  <a:pt x="1715" y="6825719"/>
                  <a:pt x="2435" y="6787978"/>
                  <a:pt x="0" y="6600390"/>
                </a:cubicBezTo>
                <a:cubicBezTo>
                  <a:pt x="-2435" y="6412802"/>
                  <a:pt x="-24880" y="6131094"/>
                  <a:pt x="0" y="5948178"/>
                </a:cubicBezTo>
                <a:cubicBezTo>
                  <a:pt x="24880" y="5765262"/>
                  <a:pt x="30082" y="5484085"/>
                  <a:pt x="0" y="5139435"/>
                </a:cubicBezTo>
                <a:cubicBezTo>
                  <a:pt x="-30082" y="4794785"/>
                  <a:pt x="-25798" y="4714091"/>
                  <a:pt x="0" y="4330691"/>
                </a:cubicBezTo>
                <a:cubicBezTo>
                  <a:pt x="25798" y="3947291"/>
                  <a:pt x="6188" y="3924446"/>
                  <a:pt x="0" y="3678479"/>
                </a:cubicBezTo>
                <a:cubicBezTo>
                  <a:pt x="-6188" y="3432512"/>
                  <a:pt x="-13064" y="3197605"/>
                  <a:pt x="0" y="2869735"/>
                </a:cubicBezTo>
                <a:cubicBezTo>
                  <a:pt x="13064" y="2541865"/>
                  <a:pt x="28198" y="2348090"/>
                  <a:pt x="0" y="2217523"/>
                </a:cubicBezTo>
                <a:cubicBezTo>
                  <a:pt x="-28198" y="2086956"/>
                  <a:pt x="-12929" y="1885466"/>
                  <a:pt x="0" y="1800106"/>
                </a:cubicBezTo>
                <a:cubicBezTo>
                  <a:pt x="12929" y="1714746"/>
                  <a:pt x="-17383" y="1483259"/>
                  <a:pt x="0" y="1304425"/>
                </a:cubicBezTo>
                <a:cubicBezTo>
                  <a:pt x="17383" y="1125591"/>
                  <a:pt x="13679" y="926768"/>
                  <a:pt x="0" y="573947"/>
                </a:cubicBezTo>
                <a:cubicBezTo>
                  <a:pt x="-13679" y="221126"/>
                  <a:pt x="538" y="194116"/>
                  <a:pt x="0" y="0"/>
                </a:cubicBezTo>
                <a:close/>
              </a:path>
            </a:pathLst>
          </a:custGeom>
          <a:noFill/>
          <a:ln w="28575">
            <a:solidFill>
              <a:srgbClr val="19978B"/>
            </a:solidFill>
            <a:extLst>
              <a:ext uri="{C807C97D-BFC1-408E-A445-0C87EB9F89A2}">
                <ask:lineSketchStyleProps xmlns:ask="http://schemas.microsoft.com/office/drawing/2018/sketchyshapes" sd="214986316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2D93A88-2FD2-4479-BF6E-E3D95BD30005}"/>
              </a:ext>
            </a:extLst>
          </p:cNvPr>
          <p:cNvGrpSpPr/>
          <p:nvPr/>
        </p:nvGrpSpPr>
        <p:grpSpPr>
          <a:xfrm>
            <a:off x="5062244" y="858603"/>
            <a:ext cx="2730235" cy="553818"/>
            <a:chOff x="1254151" y="1485890"/>
            <a:chExt cx="2730235" cy="553818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DFF9871-3DB6-40BD-B587-0819E5448C0D}"/>
                </a:ext>
              </a:extLst>
            </p:cNvPr>
            <p:cNvSpPr/>
            <p:nvPr/>
          </p:nvSpPr>
          <p:spPr>
            <a:xfrm>
              <a:off x="1254152" y="1500661"/>
              <a:ext cx="2730234" cy="5390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99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4494C5-2FDB-48B4-9FBC-247286ECC9DF}"/>
                </a:ext>
              </a:extLst>
            </p:cNvPr>
            <p:cNvSpPr txBox="1"/>
            <p:nvPr/>
          </p:nvSpPr>
          <p:spPr>
            <a:xfrm>
              <a:off x="1254151" y="1485890"/>
              <a:ext cx="273023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Grandview" panose="020B0604020202020204" pitchFamily="34" charset="0"/>
                </a:defRPr>
              </a:lvl1pPr>
            </a:lstStyle>
            <a:p>
              <a:r>
                <a:rPr lang="nl-NL" sz="2800" dirty="0">
                  <a:solidFill>
                    <a:schemeClr val="bg2">
                      <a:lumMod val="25000"/>
                    </a:schemeClr>
                  </a:solidFill>
                </a:rPr>
                <a:t>Data containers</a:t>
              </a:r>
              <a:endParaRPr lang="en-US" sz="28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9" name="Picture 8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E18F18CB-BDAB-4B30-A3EB-D1D95E41C5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34"/>
          <a:stretch/>
        </p:blipFill>
        <p:spPr>
          <a:xfrm>
            <a:off x="9086738" y="5625151"/>
            <a:ext cx="3200336" cy="3055220"/>
          </a:xfrm>
          <a:prstGeom prst="rect">
            <a:avLst/>
          </a:prstGeom>
        </p:spPr>
      </p:pic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E305E2D6-0A10-4809-BC81-E726C9D53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638" y="5986419"/>
            <a:ext cx="4563762" cy="2469344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BB5DD32-676C-4A48-8905-CC73A3905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677" y="1598095"/>
            <a:ext cx="6170863" cy="335876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6ADD4D1-714C-4B41-916C-F8ECE5D51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4043" y="5729429"/>
            <a:ext cx="3638078" cy="310215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3173293-22D2-4F1E-9B14-F57F7B8F03DF}"/>
              </a:ext>
            </a:extLst>
          </p:cNvPr>
          <p:cNvGrpSpPr/>
          <p:nvPr/>
        </p:nvGrpSpPr>
        <p:grpSpPr>
          <a:xfrm>
            <a:off x="737597" y="5105525"/>
            <a:ext cx="2730234" cy="539047"/>
            <a:chOff x="1254152" y="1500661"/>
            <a:chExt cx="2730234" cy="539047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0427D19-3D15-4D1A-8E77-03B3C818C709}"/>
                </a:ext>
              </a:extLst>
            </p:cNvPr>
            <p:cNvSpPr/>
            <p:nvPr/>
          </p:nvSpPr>
          <p:spPr>
            <a:xfrm>
              <a:off x="1254152" y="1500661"/>
              <a:ext cx="2730234" cy="5390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99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269B19-FCD6-4B4D-A18F-D284CB92EF65}"/>
                </a:ext>
              </a:extLst>
            </p:cNvPr>
            <p:cNvSpPr txBox="1"/>
            <p:nvPr/>
          </p:nvSpPr>
          <p:spPr>
            <a:xfrm>
              <a:off x="1294226" y="1585518"/>
              <a:ext cx="26901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Grandview" panose="020B0604020202020204" pitchFamily="34" charset="0"/>
                </a:defRPr>
              </a:lvl1pPr>
            </a:lstStyle>
            <a:p>
              <a:r>
                <a:rPr lang="nl-NL" dirty="0" err="1">
                  <a:solidFill>
                    <a:schemeClr val="bg2">
                      <a:lumMod val="25000"/>
                    </a:schemeClr>
                  </a:solidFill>
                </a:rPr>
                <a:t>SummarizedExperiment</a:t>
              </a:r>
              <a:endParaRPr 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8F42A1-9C35-4A11-99A3-1076D489A5DB}"/>
              </a:ext>
            </a:extLst>
          </p:cNvPr>
          <p:cNvGrpSpPr/>
          <p:nvPr/>
        </p:nvGrpSpPr>
        <p:grpSpPr>
          <a:xfrm>
            <a:off x="3340414" y="1611135"/>
            <a:ext cx="3188694" cy="539047"/>
            <a:chOff x="1254151" y="1500661"/>
            <a:chExt cx="3188694" cy="53904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19DE50D-7C43-49B1-B5D1-34B5AA79F8D6}"/>
                </a:ext>
              </a:extLst>
            </p:cNvPr>
            <p:cNvSpPr/>
            <p:nvPr/>
          </p:nvSpPr>
          <p:spPr>
            <a:xfrm>
              <a:off x="1254151" y="1500661"/>
              <a:ext cx="3164585" cy="5390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99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DE5F066-A33C-4AAE-8DD1-BCC5A028751F}"/>
                </a:ext>
              </a:extLst>
            </p:cNvPr>
            <p:cNvSpPr txBox="1"/>
            <p:nvPr/>
          </p:nvSpPr>
          <p:spPr>
            <a:xfrm>
              <a:off x="1294226" y="1585518"/>
              <a:ext cx="31486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Grandview" panose="020B0604020202020204" pitchFamily="34" charset="0"/>
                </a:defRPr>
              </a:lvl1pPr>
            </a:lstStyle>
            <a:p>
              <a:r>
                <a:rPr lang="en-US" dirty="0" err="1">
                  <a:solidFill>
                    <a:schemeClr val="bg2">
                      <a:lumMod val="25000"/>
                    </a:schemeClr>
                  </a:solidFill>
                </a:rPr>
                <a:t>TreeSummarizedExperiment</a:t>
              </a:r>
              <a:endParaRPr 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53069DE-5B82-4374-9CE5-01D305906B9D}"/>
              </a:ext>
            </a:extLst>
          </p:cNvPr>
          <p:cNvGrpSpPr/>
          <p:nvPr/>
        </p:nvGrpSpPr>
        <p:grpSpPr>
          <a:xfrm>
            <a:off x="5152588" y="5086104"/>
            <a:ext cx="2496423" cy="539047"/>
            <a:chOff x="1254151" y="1500661"/>
            <a:chExt cx="2496423" cy="53904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A1099EE-0CD3-4AB9-8D83-60AE97633D23}"/>
                </a:ext>
              </a:extLst>
            </p:cNvPr>
            <p:cNvSpPr/>
            <p:nvPr/>
          </p:nvSpPr>
          <p:spPr>
            <a:xfrm>
              <a:off x="1254151" y="1500661"/>
              <a:ext cx="2496423" cy="5390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99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3BCAA5F-2355-4D95-A158-25876EB30560}"/>
                </a:ext>
              </a:extLst>
            </p:cNvPr>
            <p:cNvSpPr txBox="1"/>
            <p:nvPr/>
          </p:nvSpPr>
          <p:spPr>
            <a:xfrm>
              <a:off x="1307276" y="1569028"/>
              <a:ext cx="24432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Grandview" panose="020B0604020202020204" pitchFamily="34" charset="0"/>
                </a:defRPr>
              </a:lvl1pPr>
            </a:lstStyle>
            <a:p>
              <a:r>
                <a:rPr lang="en-US" dirty="0" err="1">
                  <a:solidFill>
                    <a:schemeClr val="bg2">
                      <a:lumMod val="25000"/>
                    </a:schemeClr>
                  </a:solidFill>
                </a:rPr>
                <a:t>SingleCellExperiment</a:t>
              </a:r>
              <a:endParaRPr 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1684A1D-B68F-420B-B213-A5B663887834}"/>
              </a:ext>
            </a:extLst>
          </p:cNvPr>
          <p:cNvGrpSpPr/>
          <p:nvPr/>
        </p:nvGrpSpPr>
        <p:grpSpPr>
          <a:xfrm>
            <a:off x="9747329" y="5086103"/>
            <a:ext cx="2550422" cy="539047"/>
            <a:chOff x="1254151" y="1500661"/>
            <a:chExt cx="2550422" cy="539047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EB572D97-BAD9-432F-A9D6-D2DB35F706F0}"/>
                </a:ext>
              </a:extLst>
            </p:cNvPr>
            <p:cNvSpPr/>
            <p:nvPr/>
          </p:nvSpPr>
          <p:spPr>
            <a:xfrm>
              <a:off x="1254151" y="1500661"/>
              <a:ext cx="2496423" cy="5390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19978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F56FDF9-A168-40CB-B35C-74822F60E1D5}"/>
                </a:ext>
              </a:extLst>
            </p:cNvPr>
            <p:cNvSpPr txBox="1"/>
            <p:nvPr/>
          </p:nvSpPr>
          <p:spPr>
            <a:xfrm>
              <a:off x="1295553" y="1580751"/>
              <a:ext cx="25090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Grandview" panose="020B0604020202020204" pitchFamily="34" charset="0"/>
                </a:defRPr>
              </a:lvl1pPr>
            </a:lstStyle>
            <a:p>
              <a:r>
                <a:rPr lang="en-US" dirty="0" err="1">
                  <a:solidFill>
                    <a:schemeClr val="bg2">
                      <a:lumMod val="25000"/>
                    </a:schemeClr>
                  </a:solidFill>
                </a:rPr>
                <a:t>MultiAssayExperiment</a:t>
              </a:r>
              <a:endParaRPr lang="en-US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817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0EB9464-09F3-4BAF-B8FA-0AF45AB46825}"/>
              </a:ext>
            </a:extLst>
          </p:cNvPr>
          <p:cNvSpPr/>
          <p:nvPr/>
        </p:nvSpPr>
        <p:spPr>
          <a:xfrm>
            <a:off x="514526" y="2835578"/>
            <a:ext cx="8951053" cy="3073609"/>
          </a:xfrm>
          <a:custGeom>
            <a:avLst/>
            <a:gdLst>
              <a:gd name="connsiteX0" fmla="*/ 0 w 8951053"/>
              <a:gd name="connsiteY0" fmla="*/ 0 h 3073609"/>
              <a:gd name="connsiteX1" fmla="*/ 420011 w 8951053"/>
              <a:gd name="connsiteY1" fmla="*/ 0 h 3073609"/>
              <a:gd name="connsiteX2" fmla="*/ 929532 w 8951053"/>
              <a:gd name="connsiteY2" fmla="*/ 0 h 3073609"/>
              <a:gd name="connsiteX3" fmla="*/ 1797096 w 8951053"/>
              <a:gd name="connsiteY3" fmla="*/ 0 h 3073609"/>
              <a:gd name="connsiteX4" fmla="*/ 2485639 w 8951053"/>
              <a:gd name="connsiteY4" fmla="*/ 0 h 3073609"/>
              <a:gd name="connsiteX5" fmla="*/ 2905650 w 8951053"/>
              <a:gd name="connsiteY5" fmla="*/ 0 h 3073609"/>
              <a:gd name="connsiteX6" fmla="*/ 3594192 w 8951053"/>
              <a:gd name="connsiteY6" fmla="*/ 0 h 3073609"/>
              <a:gd name="connsiteX7" fmla="*/ 4103714 w 8951053"/>
              <a:gd name="connsiteY7" fmla="*/ 0 h 3073609"/>
              <a:gd name="connsiteX8" fmla="*/ 4613235 w 8951053"/>
              <a:gd name="connsiteY8" fmla="*/ 0 h 3073609"/>
              <a:gd name="connsiteX9" fmla="*/ 5033246 w 8951053"/>
              <a:gd name="connsiteY9" fmla="*/ 0 h 3073609"/>
              <a:gd name="connsiteX10" fmla="*/ 5632278 w 8951053"/>
              <a:gd name="connsiteY10" fmla="*/ 0 h 3073609"/>
              <a:gd name="connsiteX11" fmla="*/ 6320821 w 8951053"/>
              <a:gd name="connsiteY11" fmla="*/ 0 h 3073609"/>
              <a:gd name="connsiteX12" fmla="*/ 6919853 w 8951053"/>
              <a:gd name="connsiteY12" fmla="*/ 0 h 3073609"/>
              <a:gd name="connsiteX13" fmla="*/ 7518885 w 8951053"/>
              <a:gd name="connsiteY13" fmla="*/ 0 h 3073609"/>
              <a:gd name="connsiteX14" fmla="*/ 8117917 w 8951053"/>
              <a:gd name="connsiteY14" fmla="*/ 0 h 3073609"/>
              <a:gd name="connsiteX15" fmla="*/ 8951053 w 8951053"/>
              <a:gd name="connsiteY15" fmla="*/ 0 h 3073609"/>
              <a:gd name="connsiteX16" fmla="*/ 8951053 w 8951053"/>
              <a:gd name="connsiteY16" fmla="*/ 645458 h 3073609"/>
              <a:gd name="connsiteX17" fmla="*/ 8951053 w 8951053"/>
              <a:gd name="connsiteY17" fmla="*/ 1321652 h 3073609"/>
              <a:gd name="connsiteX18" fmla="*/ 8951053 w 8951053"/>
              <a:gd name="connsiteY18" fmla="*/ 1936374 h 3073609"/>
              <a:gd name="connsiteX19" fmla="*/ 8951053 w 8951053"/>
              <a:gd name="connsiteY19" fmla="*/ 3073609 h 3073609"/>
              <a:gd name="connsiteX20" fmla="*/ 8352021 w 8951053"/>
              <a:gd name="connsiteY20" fmla="*/ 3073609 h 3073609"/>
              <a:gd name="connsiteX21" fmla="*/ 7842500 w 8951053"/>
              <a:gd name="connsiteY21" fmla="*/ 3073609 h 3073609"/>
              <a:gd name="connsiteX22" fmla="*/ 7422489 w 8951053"/>
              <a:gd name="connsiteY22" fmla="*/ 3073609 h 3073609"/>
              <a:gd name="connsiteX23" fmla="*/ 6644435 w 8951053"/>
              <a:gd name="connsiteY23" fmla="*/ 3073609 h 3073609"/>
              <a:gd name="connsiteX24" fmla="*/ 6045403 w 8951053"/>
              <a:gd name="connsiteY24" fmla="*/ 3073609 h 3073609"/>
              <a:gd name="connsiteX25" fmla="*/ 5267350 w 8951053"/>
              <a:gd name="connsiteY25" fmla="*/ 3073609 h 3073609"/>
              <a:gd name="connsiteX26" fmla="*/ 4399787 w 8951053"/>
              <a:gd name="connsiteY26" fmla="*/ 3073609 h 3073609"/>
              <a:gd name="connsiteX27" fmla="*/ 3979776 w 8951053"/>
              <a:gd name="connsiteY27" fmla="*/ 3073609 h 3073609"/>
              <a:gd name="connsiteX28" fmla="*/ 3291233 w 8951053"/>
              <a:gd name="connsiteY28" fmla="*/ 3073609 h 3073609"/>
              <a:gd name="connsiteX29" fmla="*/ 2781712 w 8951053"/>
              <a:gd name="connsiteY29" fmla="*/ 3073609 h 3073609"/>
              <a:gd name="connsiteX30" fmla="*/ 2361701 w 8951053"/>
              <a:gd name="connsiteY30" fmla="*/ 3073609 h 3073609"/>
              <a:gd name="connsiteX31" fmla="*/ 1583648 w 8951053"/>
              <a:gd name="connsiteY31" fmla="*/ 3073609 h 3073609"/>
              <a:gd name="connsiteX32" fmla="*/ 1074126 w 8951053"/>
              <a:gd name="connsiteY32" fmla="*/ 3073609 h 3073609"/>
              <a:gd name="connsiteX33" fmla="*/ 0 w 8951053"/>
              <a:gd name="connsiteY33" fmla="*/ 3073609 h 3073609"/>
              <a:gd name="connsiteX34" fmla="*/ 0 w 8951053"/>
              <a:gd name="connsiteY34" fmla="*/ 2458887 h 3073609"/>
              <a:gd name="connsiteX35" fmla="*/ 0 w 8951053"/>
              <a:gd name="connsiteY35" fmla="*/ 1905638 h 3073609"/>
              <a:gd name="connsiteX36" fmla="*/ 0 w 8951053"/>
              <a:gd name="connsiteY36" fmla="*/ 1260180 h 3073609"/>
              <a:gd name="connsiteX37" fmla="*/ 0 w 8951053"/>
              <a:gd name="connsiteY37" fmla="*/ 614722 h 3073609"/>
              <a:gd name="connsiteX38" fmla="*/ 0 w 8951053"/>
              <a:gd name="connsiteY38" fmla="*/ 0 h 307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8951053" h="3073609" extrusionOk="0">
                <a:moveTo>
                  <a:pt x="0" y="0"/>
                </a:moveTo>
                <a:cubicBezTo>
                  <a:pt x="110897" y="17731"/>
                  <a:pt x="250299" y="-15451"/>
                  <a:pt x="420011" y="0"/>
                </a:cubicBezTo>
                <a:cubicBezTo>
                  <a:pt x="589723" y="15451"/>
                  <a:pt x="749824" y="6591"/>
                  <a:pt x="929532" y="0"/>
                </a:cubicBezTo>
                <a:cubicBezTo>
                  <a:pt x="1109240" y="-6591"/>
                  <a:pt x="1547828" y="-387"/>
                  <a:pt x="1797096" y="0"/>
                </a:cubicBezTo>
                <a:cubicBezTo>
                  <a:pt x="2046364" y="387"/>
                  <a:pt x="2315278" y="-9054"/>
                  <a:pt x="2485639" y="0"/>
                </a:cubicBezTo>
                <a:cubicBezTo>
                  <a:pt x="2656000" y="9054"/>
                  <a:pt x="2781933" y="6905"/>
                  <a:pt x="2905650" y="0"/>
                </a:cubicBezTo>
                <a:cubicBezTo>
                  <a:pt x="3029367" y="-6905"/>
                  <a:pt x="3259693" y="28580"/>
                  <a:pt x="3594192" y="0"/>
                </a:cubicBezTo>
                <a:cubicBezTo>
                  <a:pt x="3928691" y="-28580"/>
                  <a:pt x="3922221" y="-22790"/>
                  <a:pt x="4103714" y="0"/>
                </a:cubicBezTo>
                <a:cubicBezTo>
                  <a:pt x="4285207" y="22790"/>
                  <a:pt x="4359704" y="6513"/>
                  <a:pt x="4613235" y="0"/>
                </a:cubicBezTo>
                <a:cubicBezTo>
                  <a:pt x="4866766" y="-6513"/>
                  <a:pt x="4852755" y="10393"/>
                  <a:pt x="5033246" y="0"/>
                </a:cubicBezTo>
                <a:cubicBezTo>
                  <a:pt x="5213737" y="-10393"/>
                  <a:pt x="5389694" y="-7895"/>
                  <a:pt x="5632278" y="0"/>
                </a:cubicBezTo>
                <a:cubicBezTo>
                  <a:pt x="5874862" y="7895"/>
                  <a:pt x="6166073" y="13286"/>
                  <a:pt x="6320821" y="0"/>
                </a:cubicBezTo>
                <a:cubicBezTo>
                  <a:pt x="6475569" y="-13286"/>
                  <a:pt x="6795378" y="18141"/>
                  <a:pt x="6919853" y="0"/>
                </a:cubicBezTo>
                <a:cubicBezTo>
                  <a:pt x="7044328" y="-18141"/>
                  <a:pt x="7373891" y="29636"/>
                  <a:pt x="7518885" y="0"/>
                </a:cubicBezTo>
                <a:cubicBezTo>
                  <a:pt x="7663879" y="-29636"/>
                  <a:pt x="7910886" y="-26754"/>
                  <a:pt x="8117917" y="0"/>
                </a:cubicBezTo>
                <a:cubicBezTo>
                  <a:pt x="8324948" y="26754"/>
                  <a:pt x="8546881" y="37759"/>
                  <a:pt x="8951053" y="0"/>
                </a:cubicBezTo>
                <a:cubicBezTo>
                  <a:pt x="8951713" y="147954"/>
                  <a:pt x="8978407" y="428168"/>
                  <a:pt x="8951053" y="645458"/>
                </a:cubicBezTo>
                <a:cubicBezTo>
                  <a:pt x="8923699" y="862748"/>
                  <a:pt x="8953385" y="1011650"/>
                  <a:pt x="8951053" y="1321652"/>
                </a:cubicBezTo>
                <a:cubicBezTo>
                  <a:pt x="8948721" y="1631654"/>
                  <a:pt x="8924779" y="1792242"/>
                  <a:pt x="8951053" y="1936374"/>
                </a:cubicBezTo>
                <a:cubicBezTo>
                  <a:pt x="8977327" y="2080506"/>
                  <a:pt x="8898815" y="2645526"/>
                  <a:pt x="8951053" y="3073609"/>
                </a:cubicBezTo>
                <a:cubicBezTo>
                  <a:pt x="8672257" y="3052067"/>
                  <a:pt x="8608272" y="3085084"/>
                  <a:pt x="8352021" y="3073609"/>
                </a:cubicBezTo>
                <a:cubicBezTo>
                  <a:pt x="8095770" y="3062134"/>
                  <a:pt x="8077894" y="3067987"/>
                  <a:pt x="7842500" y="3073609"/>
                </a:cubicBezTo>
                <a:cubicBezTo>
                  <a:pt x="7607106" y="3079231"/>
                  <a:pt x="7566719" y="3053671"/>
                  <a:pt x="7422489" y="3073609"/>
                </a:cubicBezTo>
                <a:cubicBezTo>
                  <a:pt x="7278259" y="3093547"/>
                  <a:pt x="7000701" y="3061443"/>
                  <a:pt x="6644435" y="3073609"/>
                </a:cubicBezTo>
                <a:cubicBezTo>
                  <a:pt x="6288169" y="3085775"/>
                  <a:pt x="6271251" y="3062856"/>
                  <a:pt x="6045403" y="3073609"/>
                </a:cubicBezTo>
                <a:cubicBezTo>
                  <a:pt x="5819555" y="3084362"/>
                  <a:pt x="5448689" y="3084910"/>
                  <a:pt x="5267350" y="3073609"/>
                </a:cubicBezTo>
                <a:cubicBezTo>
                  <a:pt x="5086011" y="3062308"/>
                  <a:pt x="4575862" y="3045956"/>
                  <a:pt x="4399787" y="3073609"/>
                </a:cubicBezTo>
                <a:cubicBezTo>
                  <a:pt x="4223712" y="3101262"/>
                  <a:pt x="4102195" y="3077907"/>
                  <a:pt x="3979776" y="3073609"/>
                </a:cubicBezTo>
                <a:cubicBezTo>
                  <a:pt x="3857357" y="3069311"/>
                  <a:pt x="3543228" y="3072539"/>
                  <a:pt x="3291233" y="3073609"/>
                </a:cubicBezTo>
                <a:cubicBezTo>
                  <a:pt x="3039238" y="3074679"/>
                  <a:pt x="2995105" y="3076787"/>
                  <a:pt x="2781712" y="3073609"/>
                </a:cubicBezTo>
                <a:cubicBezTo>
                  <a:pt x="2568319" y="3070431"/>
                  <a:pt x="2510949" y="3081158"/>
                  <a:pt x="2361701" y="3073609"/>
                </a:cubicBezTo>
                <a:cubicBezTo>
                  <a:pt x="2212453" y="3066060"/>
                  <a:pt x="1969126" y="3079288"/>
                  <a:pt x="1583648" y="3073609"/>
                </a:cubicBezTo>
                <a:cubicBezTo>
                  <a:pt x="1198170" y="3067930"/>
                  <a:pt x="1318676" y="3057553"/>
                  <a:pt x="1074126" y="3073609"/>
                </a:cubicBezTo>
                <a:cubicBezTo>
                  <a:pt x="829576" y="3089665"/>
                  <a:pt x="425276" y="3051127"/>
                  <a:pt x="0" y="3073609"/>
                </a:cubicBezTo>
                <a:cubicBezTo>
                  <a:pt x="-7758" y="2864325"/>
                  <a:pt x="-4192" y="2680131"/>
                  <a:pt x="0" y="2458887"/>
                </a:cubicBezTo>
                <a:cubicBezTo>
                  <a:pt x="4192" y="2237643"/>
                  <a:pt x="-11379" y="2064940"/>
                  <a:pt x="0" y="1905638"/>
                </a:cubicBezTo>
                <a:cubicBezTo>
                  <a:pt x="11379" y="1746336"/>
                  <a:pt x="23332" y="1413085"/>
                  <a:pt x="0" y="1260180"/>
                </a:cubicBezTo>
                <a:cubicBezTo>
                  <a:pt x="-23332" y="1107275"/>
                  <a:pt x="-13748" y="745410"/>
                  <a:pt x="0" y="614722"/>
                </a:cubicBezTo>
                <a:cubicBezTo>
                  <a:pt x="13748" y="484034"/>
                  <a:pt x="12785" y="24964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14986316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D6FAA37-6A8A-43C8-9408-A8208535F904}"/>
              </a:ext>
            </a:extLst>
          </p:cNvPr>
          <p:cNvSpPr/>
          <p:nvPr/>
        </p:nvSpPr>
        <p:spPr>
          <a:xfrm>
            <a:off x="3266735" y="1542593"/>
            <a:ext cx="3179558" cy="539047"/>
          </a:xfrm>
          <a:custGeom>
            <a:avLst/>
            <a:gdLst>
              <a:gd name="connsiteX0" fmla="*/ 0 w 3179558"/>
              <a:gd name="connsiteY0" fmla="*/ 89843 h 539047"/>
              <a:gd name="connsiteX1" fmla="*/ 89843 w 3179558"/>
              <a:gd name="connsiteY1" fmla="*/ 0 h 539047"/>
              <a:gd name="connsiteX2" fmla="*/ 629820 w 3179558"/>
              <a:gd name="connsiteY2" fmla="*/ 0 h 539047"/>
              <a:gd name="connsiteX3" fmla="*/ 1229794 w 3179558"/>
              <a:gd name="connsiteY3" fmla="*/ 0 h 539047"/>
              <a:gd name="connsiteX4" fmla="*/ 1739773 w 3179558"/>
              <a:gd name="connsiteY4" fmla="*/ 0 h 539047"/>
              <a:gd name="connsiteX5" fmla="*/ 2279750 w 3179558"/>
              <a:gd name="connsiteY5" fmla="*/ 0 h 539047"/>
              <a:gd name="connsiteX6" fmla="*/ 3089715 w 3179558"/>
              <a:gd name="connsiteY6" fmla="*/ 0 h 539047"/>
              <a:gd name="connsiteX7" fmla="*/ 3179558 w 3179558"/>
              <a:gd name="connsiteY7" fmla="*/ 89843 h 539047"/>
              <a:gd name="connsiteX8" fmla="*/ 3179558 w 3179558"/>
              <a:gd name="connsiteY8" fmla="*/ 449204 h 539047"/>
              <a:gd name="connsiteX9" fmla="*/ 3089715 w 3179558"/>
              <a:gd name="connsiteY9" fmla="*/ 539047 h 539047"/>
              <a:gd name="connsiteX10" fmla="*/ 2519739 w 3179558"/>
              <a:gd name="connsiteY10" fmla="*/ 539047 h 539047"/>
              <a:gd name="connsiteX11" fmla="*/ 1949764 w 3179558"/>
              <a:gd name="connsiteY11" fmla="*/ 539047 h 539047"/>
              <a:gd name="connsiteX12" fmla="*/ 1349789 w 3179558"/>
              <a:gd name="connsiteY12" fmla="*/ 539047 h 539047"/>
              <a:gd name="connsiteX13" fmla="*/ 779814 w 3179558"/>
              <a:gd name="connsiteY13" fmla="*/ 539047 h 539047"/>
              <a:gd name="connsiteX14" fmla="*/ 89843 w 3179558"/>
              <a:gd name="connsiteY14" fmla="*/ 539047 h 539047"/>
              <a:gd name="connsiteX15" fmla="*/ 0 w 3179558"/>
              <a:gd name="connsiteY15" fmla="*/ 449204 h 539047"/>
              <a:gd name="connsiteX16" fmla="*/ 0 w 3179558"/>
              <a:gd name="connsiteY16" fmla="*/ 89843 h 53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79558" h="539047" fill="none" extrusionOk="0">
                <a:moveTo>
                  <a:pt x="0" y="89843"/>
                </a:moveTo>
                <a:cubicBezTo>
                  <a:pt x="-5523" y="36150"/>
                  <a:pt x="37255" y="7537"/>
                  <a:pt x="89843" y="0"/>
                </a:cubicBezTo>
                <a:cubicBezTo>
                  <a:pt x="336344" y="19663"/>
                  <a:pt x="493303" y="20693"/>
                  <a:pt x="629820" y="0"/>
                </a:cubicBezTo>
                <a:cubicBezTo>
                  <a:pt x="766337" y="-20693"/>
                  <a:pt x="1061897" y="21812"/>
                  <a:pt x="1229794" y="0"/>
                </a:cubicBezTo>
                <a:cubicBezTo>
                  <a:pt x="1397691" y="-21812"/>
                  <a:pt x="1592026" y="-16743"/>
                  <a:pt x="1739773" y="0"/>
                </a:cubicBezTo>
                <a:cubicBezTo>
                  <a:pt x="1887520" y="16743"/>
                  <a:pt x="2054346" y="1354"/>
                  <a:pt x="2279750" y="0"/>
                </a:cubicBezTo>
                <a:cubicBezTo>
                  <a:pt x="2505154" y="-1354"/>
                  <a:pt x="2923076" y="26716"/>
                  <a:pt x="3089715" y="0"/>
                </a:cubicBezTo>
                <a:cubicBezTo>
                  <a:pt x="3143519" y="-9516"/>
                  <a:pt x="3185261" y="40954"/>
                  <a:pt x="3179558" y="89843"/>
                </a:cubicBezTo>
                <a:cubicBezTo>
                  <a:pt x="3183619" y="192612"/>
                  <a:pt x="3196042" y="295032"/>
                  <a:pt x="3179558" y="449204"/>
                </a:cubicBezTo>
                <a:cubicBezTo>
                  <a:pt x="3188210" y="494576"/>
                  <a:pt x="3146087" y="545447"/>
                  <a:pt x="3089715" y="539047"/>
                </a:cubicBezTo>
                <a:cubicBezTo>
                  <a:pt x="2939021" y="518466"/>
                  <a:pt x="2748530" y="512585"/>
                  <a:pt x="2519739" y="539047"/>
                </a:cubicBezTo>
                <a:cubicBezTo>
                  <a:pt x="2290948" y="565509"/>
                  <a:pt x="2143193" y="535834"/>
                  <a:pt x="1949764" y="539047"/>
                </a:cubicBezTo>
                <a:cubicBezTo>
                  <a:pt x="1756335" y="542260"/>
                  <a:pt x="1641868" y="510374"/>
                  <a:pt x="1349789" y="539047"/>
                </a:cubicBezTo>
                <a:cubicBezTo>
                  <a:pt x="1057711" y="567720"/>
                  <a:pt x="1027113" y="522485"/>
                  <a:pt x="779814" y="539047"/>
                </a:cubicBezTo>
                <a:cubicBezTo>
                  <a:pt x="532516" y="555609"/>
                  <a:pt x="433259" y="538472"/>
                  <a:pt x="89843" y="539047"/>
                </a:cubicBezTo>
                <a:cubicBezTo>
                  <a:pt x="42997" y="546023"/>
                  <a:pt x="-1766" y="500744"/>
                  <a:pt x="0" y="449204"/>
                </a:cubicBezTo>
                <a:cubicBezTo>
                  <a:pt x="-15546" y="301998"/>
                  <a:pt x="4728" y="224152"/>
                  <a:pt x="0" y="89843"/>
                </a:cubicBezTo>
                <a:close/>
              </a:path>
              <a:path w="3179558" h="539047" stroke="0" extrusionOk="0">
                <a:moveTo>
                  <a:pt x="0" y="89843"/>
                </a:moveTo>
                <a:cubicBezTo>
                  <a:pt x="-6437" y="50148"/>
                  <a:pt x="44832" y="-1466"/>
                  <a:pt x="89843" y="0"/>
                </a:cubicBezTo>
                <a:cubicBezTo>
                  <a:pt x="212994" y="-6176"/>
                  <a:pt x="475974" y="-15850"/>
                  <a:pt x="629820" y="0"/>
                </a:cubicBezTo>
                <a:cubicBezTo>
                  <a:pt x="783666" y="15850"/>
                  <a:pt x="1055823" y="3825"/>
                  <a:pt x="1229794" y="0"/>
                </a:cubicBezTo>
                <a:cubicBezTo>
                  <a:pt x="1403765" y="-3825"/>
                  <a:pt x="1553446" y="16707"/>
                  <a:pt x="1739773" y="0"/>
                </a:cubicBezTo>
                <a:cubicBezTo>
                  <a:pt x="1926100" y="-16707"/>
                  <a:pt x="2184612" y="7106"/>
                  <a:pt x="2309748" y="0"/>
                </a:cubicBezTo>
                <a:cubicBezTo>
                  <a:pt x="2434884" y="-7106"/>
                  <a:pt x="2805656" y="-7015"/>
                  <a:pt x="3089715" y="0"/>
                </a:cubicBezTo>
                <a:cubicBezTo>
                  <a:pt x="3144029" y="-6313"/>
                  <a:pt x="3176075" y="44680"/>
                  <a:pt x="3179558" y="89843"/>
                </a:cubicBezTo>
                <a:cubicBezTo>
                  <a:pt x="3179700" y="253719"/>
                  <a:pt x="3184628" y="294591"/>
                  <a:pt x="3179558" y="449204"/>
                </a:cubicBezTo>
                <a:cubicBezTo>
                  <a:pt x="3179768" y="486840"/>
                  <a:pt x="3133924" y="530207"/>
                  <a:pt x="3089715" y="539047"/>
                </a:cubicBezTo>
                <a:cubicBezTo>
                  <a:pt x="2971276" y="549895"/>
                  <a:pt x="2716275" y="552995"/>
                  <a:pt x="2579737" y="539047"/>
                </a:cubicBezTo>
                <a:cubicBezTo>
                  <a:pt x="2443199" y="525099"/>
                  <a:pt x="2166233" y="516279"/>
                  <a:pt x="1919765" y="539047"/>
                </a:cubicBezTo>
                <a:cubicBezTo>
                  <a:pt x="1673297" y="561815"/>
                  <a:pt x="1551597" y="523781"/>
                  <a:pt x="1409787" y="539047"/>
                </a:cubicBezTo>
                <a:cubicBezTo>
                  <a:pt x="1267977" y="554313"/>
                  <a:pt x="1004012" y="516155"/>
                  <a:pt x="779814" y="539047"/>
                </a:cubicBezTo>
                <a:cubicBezTo>
                  <a:pt x="555616" y="561939"/>
                  <a:pt x="400249" y="567603"/>
                  <a:pt x="89843" y="539047"/>
                </a:cubicBezTo>
                <a:cubicBezTo>
                  <a:pt x="32484" y="543864"/>
                  <a:pt x="3871" y="498848"/>
                  <a:pt x="0" y="449204"/>
                </a:cubicBezTo>
                <a:cubicBezTo>
                  <a:pt x="-13815" y="307288"/>
                  <a:pt x="-2567" y="169729"/>
                  <a:pt x="0" y="898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656308309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546168-6D7E-4E94-B9C4-724AC1A2BF46}"/>
              </a:ext>
            </a:extLst>
          </p:cNvPr>
          <p:cNvSpPr txBox="1"/>
          <p:nvPr/>
        </p:nvSpPr>
        <p:spPr>
          <a:xfrm>
            <a:off x="8702180" y="6304110"/>
            <a:ext cx="1303562" cy="418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Grandview" panose="020B0604020202020204" pitchFamily="34" charset="0"/>
              </a:defRPr>
            </a:lvl1pPr>
          </a:lstStyle>
          <a:p>
            <a:r>
              <a:rPr lang="nl-NL" dirty="0" err="1"/>
              <a:t>miaverse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AEF373-EDF1-4BBF-98AE-C408480BB1CC}"/>
              </a:ext>
            </a:extLst>
          </p:cNvPr>
          <p:cNvGrpSpPr/>
          <p:nvPr/>
        </p:nvGrpSpPr>
        <p:grpSpPr>
          <a:xfrm>
            <a:off x="3833057" y="2564881"/>
            <a:ext cx="2046914" cy="539047"/>
            <a:chOff x="1254152" y="1500661"/>
            <a:chExt cx="2046914" cy="53904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C52FA27-6D7A-4DBF-825D-7830EED9AFC5}"/>
                </a:ext>
              </a:extLst>
            </p:cNvPr>
            <p:cNvSpPr/>
            <p:nvPr/>
          </p:nvSpPr>
          <p:spPr>
            <a:xfrm>
              <a:off x="1254152" y="1500661"/>
              <a:ext cx="2046914" cy="5390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0785E9-2CA0-4FD9-9169-F2812B07B44C}"/>
                </a:ext>
              </a:extLst>
            </p:cNvPr>
            <p:cNvSpPr txBox="1"/>
            <p:nvPr/>
          </p:nvSpPr>
          <p:spPr>
            <a:xfrm>
              <a:off x="1893648" y="1513764"/>
              <a:ext cx="7745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Grandview" panose="020B0604020202020204" pitchFamily="34" charset="0"/>
                </a:defRPr>
              </a:lvl1pPr>
            </a:lstStyle>
            <a:p>
              <a:r>
                <a:rPr lang="nl-NL" sz="2800" dirty="0" err="1">
                  <a:solidFill>
                    <a:schemeClr val="bg2">
                      <a:lumMod val="25000"/>
                    </a:schemeClr>
                  </a:solidFill>
                </a:rPr>
                <a:t>mia</a:t>
              </a:r>
              <a:endParaRPr lang="en-US" sz="28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B57811-E31B-485E-A403-000BA78690BB}"/>
              </a:ext>
            </a:extLst>
          </p:cNvPr>
          <p:cNvGrpSpPr/>
          <p:nvPr/>
        </p:nvGrpSpPr>
        <p:grpSpPr>
          <a:xfrm>
            <a:off x="9865451" y="4900409"/>
            <a:ext cx="2046914" cy="539047"/>
            <a:chOff x="3663190" y="1500661"/>
            <a:chExt cx="2046914" cy="53904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BD5BAA1-9CE4-4B40-AF62-B2FA9B630D37}"/>
                </a:ext>
              </a:extLst>
            </p:cNvPr>
            <p:cNvSpPr/>
            <p:nvPr/>
          </p:nvSpPr>
          <p:spPr>
            <a:xfrm>
              <a:off x="3663190" y="1500661"/>
              <a:ext cx="2046914" cy="5390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6884C1-BC24-49D5-8D49-F8BEB336341B}"/>
                </a:ext>
              </a:extLst>
            </p:cNvPr>
            <p:cNvSpPr txBox="1"/>
            <p:nvPr/>
          </p:nvSpPr>
          <p:spPr>
            <a:xfrm>
              <a:off x="4248866" y="1585518"/>
              <a:ext cx="997389" cy="418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>
                  <a:latin typeface="Grandview" panose="020B0604020202020204" pitchFamily="34" charset="0"/>
                </a:rPr>
                <a:t>miaViz</a:t>
              </a:r>
              <a:endParaRPr lang="en-US" dirty="0">
                <a:latin typeface="Grandview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B3F329F-6F2D-4BE8-9873-EF0CDE6FEEA8}"/>
              </a:ext>
            </a:extLst>
          </p:cNvPr>
          <p:cNvGrpSpPr/>
          <p:nvPr/>
        </p:nvGrpSpPr>
        <p:grpSpPr>
          <a:xfrm>
            <a:off x="10470858" y="4361361"/>
            <a:ext cx="2046914" cy="539047"/>
            <a:chOff x="6096000" y="1500661"/>
            <a:chExt cx="2046914" cy="53904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45EC46-7801-4FB2-AFC5-AC1C68CFE13E}"/>
                </a:ext>
              </a:extLst>
            </p:cNvPr>
            <p:cNvSpPr/>
            <p:nvPr/>
          </p:nvSpPr>
          <p:spPr>
            <a:xfrm>
              <a:off x="6096000" y="1500661"/>
              <a:ext cx="2046914" cy="5390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412E80-82B0-4071-9EC3-96048728A926}"/>
                </a:ext>
              </a:extLst>
            </p:cNvPr>
            <p:cNvSpPr txBox="1"/>
            <p:nvPr/>
          </p:nvSpPr>
          <p:spPr>
            <a:xfrm>
              <a:off x="6591908" y="1556158"/>
              <a:ext cx="1210588" cy="418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>
                  <a:latin typeface="Grandview" panose="020B0604020202020204" pitchFamily="34" charset="0"/>
                </a:rPr>
                <a:t>miaTime</a:t>
              </a:r>
              <a:endParaRPr lang="en-US" dirty="0">
                <a:latin typeface="Grandview" panose="020B0604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08855A-F074-4B0C-A4B1-909DAF807E92}"/>
              </a:ext>
            </a:extLst>
          </p:cNvPr>
          <p:cNvGrpSpPr/>
          <p:nvPr/>
        </p:nvGrpSpPr>
        <p:grpSpPr>
          <a:xfrm>
            <a:off x="10451128" y="3297091"/>
            <a:ext cx="2747869" cy="539047"/>
            <a:chOff x="8987406" y="1500661"/>
            <a:chExt cx="2747869" cy="5390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5E9CCA7-D875-4CEC-A2C5-3CBF82258B33}"/>
                </a:ext>
              </a:extLst>
            </p:cNvPr>
            <p:cNvSpPr/>
            <p:nvPr/>
          </p:nvSpPr>
          <p:spPr>
            <a:xfrm>
              <a:off x="8987406" y="1500661"/>
              <a:ext cx="2357305" cy="5390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0B8CF5-78CC-4895-B55C-BE143D94E11C}"/>
                </a:ext>
              </a:extLst>
            </p:cNvPr>
            <p:cNvSpPr txBox="1"/>
            <p:nvPr/>
          </p:nvSpPr>
          <p:spPr>
            <a:xfrm>
              <a:off x="8987407" y="1556158"/>
              <a:ext cx="2747868" cy="418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>
                  <a:latin typeface="Grandview" panose="020B0604020202020204" pitchFamily="34" charset="0"/>
                </a:rPr>
                <a:t>microbiomeDataSets</a:t>
              </a:r>
              <a:endParaRPr lang="en-US" dirty="0">
                <a:latin typeface="Grandview" panose="020B0604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C225F9A-B576-403C-8233-4AA62334E1E6}"/>
              </a:ext>
            </a:extLst>
          </p:cNvPr>
          <p:cNvSpPr txBox="1"/>
          <p:nvPr/>
        </p:nvSpPr>
        <p:spPr>
          <a:xfrm>
            <a:off x="1355699" y="4526833"/>
            <a:ext cx="1394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Grandview" panose="020B0604020202020204" pitchFamily="34" charset="0"/>
              </a:defRPr>
            </a:lvl1pPr>
          </a:lstStyle>
          <a:p>
            <a:r>
              <a:rPr lang="en-US" dirty="0"/>
              <a:t>Agglomeration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D813DA-8023-4E7F-B52C-66888DA95D70}"/>
              </a:ext>
            </a:extLst>
          </p:cNvPr>
          <p:cNvSpPr txBox="1"/>
          <p:nvPr/>
        </p:nvSpPr>
        <p:spPr>
          <a:xfrm>
            <a:off x="1448675" y="3345291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Grandview" panose="020B0604020202020204" pitchFamily="34" charset="0"/>
              </a:defRPr>
            </a:lvl1pPr>
          </a:lstStyle>
          <a:p>
            <a:r>
              <a:rPr lang="en-US" sz="1400" dirty="0"/>
              <a:t>Data loading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F65C9F-262A-44B9-A706-852DF4160E67}"/>
              </a:ext>
            </a:extLst>
          </p:cNvPr>
          <p:cNvSpPr txBox="1"/>
          <p:nvPr/>
        </p:nvSpPr>
        <p:spPr>
          <a:xfrm>
            <a:off x="4051142" y="3362174"/>
            <a:ext cx="1454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Grandview" panose="020B0604020202020204" pitchFamily="34" charset="0"/>
              </a:defRPr>
            </a:lvl1pPr>
          </a:lstStyle>
          <a:p>
            <a:r>
              <a:rPr lang="en-US" dirty="0"/>
              <a:t>Taxonomic data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F3DC52-C0F4-4BBA-B77D-6BBC8771B3EC}"/>
              </a:ext>
            </a:extLst>
          </p:cNvPr>
          <p:cNvSpPr/>
          <p:nvPr/>
        </p:nvSpPr>
        <p:spPr>
          <a:xfrm>
            <a:off x="694660" y="3669951"/>
            <a:ext cx="2727562" cy="809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AEBB71-8347-4E2F-91AF-6282A95A1830}"/>
              </a:ext>
            </a:extLst>
          </p:cNvPr>
          <p:cNvSpPr txBox="1"/>
          <p:nvPr/>
        </p:nvSpPr>
        <p:spPr>
          <a:xfrm>
            <a:off x="759505" y="3751419"/>
            <a:ext cx="2701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Grandview" panose="020B0604020202020204" pitchFamily="34" charset="0"/>
              </a:defRPr>
            </a:lvl1pPr>
          </a:lstStyle>
          <a:p>
            <a:r>
              <a:rPr lang="en-US" sz="1200" i="1" dirty="0" err="1"/>
              <a:t>makeTreeSummarizedExperiment</a:t>
            </a:r>
            <a:r>
              <a:rPr lang="en-US" sz="1200" i="1" dirty="0"/>
              <a:t>*()</a:t>
            </a:r>
          </a:p>
          <a:p>
            <a:r>
              <a:rPr lang="en-US" sz="1200" i="1" dirty="0" err="1"/>
              <a:t>loadFromBiom</a:t>
            </a:r>
            <a:r>
              <a:rPr lang="en-US" sz="1200" i="1" dirty="0"/>
              <a:t>()</a:t>
            </a:r>
          </a:p>
          <a:p>
            <a:r>
              <a:rPr lang="en-US" sz="1200" i="1" dirty="0"/>
              <a:t>loadFromQIIME2()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972B18-343B-4B05-9EA2-06A01BA5EFF5}"/>
              </a:ext>
            </a:extLst>
          </p:cNvPr>
          <p:cNvSpPr txBox="1"/>
          <p:nvPr/>
        </p:nvSpPr>
        <p:spPr>
          <a:xfrm>
            <a:off x="3247378" y="1649043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Grandview" panose="020B0604020202020204" pitchFamily="34" charset="0"/>
              </a:defRPr>
            </a:lvl1pPr>
          </a:lstStyle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DADA2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0FD09A-F115-4D2C-8DE5-07DD2DCD2B9A}"/>
              </a:ext>
            </a:extLst>
          </p:cNvPr>
          <p:cNvSpPr txBox="1"/>
          <p:nvPr/>
        </p:nvSpPr>
        <p:spPr>
          <a:xfrm>
            <a:off x="4007523" y="1649042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2">
                    <a:lumMod val="75000"/>
                  </a:schemeClr>
                </a:solidFill>
                <a:latin typeface="Grandview" panose="020B0604020202020204" pitchFamily="34" charset="0"/>
              </a:defRPr>
            </a:lvl1pPr>
          </a:lstStyle>
          <a:p>
            <a:r>
              <a:rPr lang="en-US" dirty="0" err="1"/>
              <a:t>Phyloseq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0BB887-2DEC-4747-AFA3-27046AEA8411}"/>
              </a:ext>
            </a:extLst>
          </p:cNvPr>
          <p:cNvSpPr txBox="1"/>
          <p:nvPr/>
        </p:nvSpPr>
        <p:spPr>
          <a:xfrm>
            <a:off x="4937586" y="165822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Grandview" panose="020B0604020202020204" pitchFamily="34" charset="0"/>
              </a:defRPr>
            </a:lvl1pPr>
          </a:lstStyle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QIIME2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E15921-933A-464A-BB85-DCB37E2E7B5E}"/>
              </a:ext>
            </a:extLst>
          </p:cNvPr>
          <p:cNvSpPr txBox="1"/>
          <p:nvPr/>
        </p:nvSpPr>
        <p:spPr>
          <a:xfrm>
            <a:off x="5679737" y="1649042"/>
            <a:ext cx="76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Grandview" panose="020B0604020202020204" pitchFamily="34" charset="0"/>
              </a:defRPr>
            </a:lvl1pPr>
          </a:lstStyle>
          <a:p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</a:rPr>
              <a:t>Mothur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9A506E-7689-455A-A82C-4888AFA9B51A}"/>
              </a:ext>
            </a:extLst>
          </p:cNvPr>
          <p:cNvCxnSpPr>
            <a:stCxn id="48" idx="2"/>
            <a:endCxn id="7" idx="0"/>
          </p:cNvCxnSpPr>
          <p:nvPr/>
        </p:nvCxnSpPr>
        <p:spPr>
          <a:xfrm>
            <a:off x="4856514" y="2081640"/>
            <a:ext cx="0" cy="48324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01A9089-7184-410E-B3B1-A1AC75503A53}"/>
              </a:ext>
            </a:extLst>
          </p:cNvPr>
          <p:cNvSpPr/>
          <p:nvPr/>
        </p:nvSpPr>
        <p:spPr>
          <a:xfrm>
            <a:off x="697297" y="4828210"/>
            <a:ext cx="2727562" cy="809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A40B29-3941-4845-94DD-CC0F9FDB7E2D}"/>
              </a:ext>
            </a:extLst>
          </p:cNvPr>
          <p:cNvSpPr txBox="1"/>
          <p:nvPr/>
        </p:nvSpPr>
        <p:spPr>
          <a:xfrm>
            <a:off x="694661" y="4884312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i="1">
                <a:latin typeface="Grandview" panose="020B0604020202020204" pitchFamily="34" charset="0"/>
              </a:defRPr>
            </a:lvl1pPr>
          </a:lstStyle>
          <a:p>
            <a:r>
              <a:rPr lang="en-US" dirty="0" err="1"/>
              <a:t>agglomerateByRank</a:t>
            </a:r>
            <a:r>
              <a:rPr lang="en-US" dirty="0"/>
              <a:t>()</a:t>
            </a:r>
          </a:p>
          <a:p>
            <a:r>
              <a:rPr lang="en-US" dirty="0" err="1"/>
              <a:t>mergeRows</a:t>
            </a:r>
            <a:r>
              <a:rPr lang="en-US" dirty="0"/>
              <a:t>(); </a:t>
            </a:r>
            <a:r>
              <a:rPr lang="en-US" dirty="0" err="1"/>
              <a:t>mergeCols</a:t>
            </a:r>
            <a:r>
              <a:rPr lang="en-US" dirty="0"/>
              <a:t>()</a:t>
            </a:r>
          </a:p>
          <a:p>
            <a:r>
              <a:rPr lang="en-US" dirty="0" err="1"/>
              <a:t>splitByRanks</a:t>
            </a:r>
            <a:r>
              <a:rPr lang="en-US" dirty="0"/>
              <a:t>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F4A1B4-DEA3-4075-97F3-B924BBEB2CB2}"/>
              </a:ext>
            </a:extLst>
          </p:cNvPr>
          <p:cNvGrpSpPr/>
          <p:nvPr/>
        </p:nvGrpSpPr>
        <p:grpSpPr>
          <a:xfrm>
            <a:off x="3565032" y="3669951"/>
            <a:ext cx="2739499" cy="809266"/>
            <a:chOff x="3388085" y="2298351"/>
            <a:chExt cx="2739499" cy="80926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B689544-6EBB-4DFE-A3CB-DF87D0D7F0B1}"/>
                </a:ext>
              </a:extLst>
            </p:cNvPr>
            <p:cNvSpPr/>
            <p:nvPr/>
          </p:nvSpPr>
          <p:spPr>
            <a:xfrm>
              <a:off x="3400022" y="2298351"/>
              <a:ext cx="2727562" cy="8092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9CD14B5-34F8-4893-B69D-C81733AD877E}"/>
                </a:ext>
              </a:extLst>
            </p:cNvPr>
            <p:cNvSpPr txBox="1"/>
            <p:nvPr/>
          </p:nvSpPr>
          <p:spPr>
            <a:xfrm>
              <a:off x="3388085" y="2359259"/>
              <a:ext cx="2711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i="1">
                  <a:latin typeface="Grandview" panose="020B0604020202020204" pitchFamily="34" charset="0"/>
                </a:defRPr>
              </a:lvl1pPr>
            </a:lstStyle>
            <a:p>
              <a:r>
                <a:rPr lang="en-US" dirty="0" err="1"/>
                <a:t>taxonomyRanks</a:t>
              </a:r>
              <a:r>
                <a:rPr lang="en-US" dirty="0"/>
                <a:t>(); </a:t>
              </a:r>
              <a:r>
                <a:rPr lang="en-US" dirty="0" err="1"/>
                <a:t>checkTaxonomy</a:t>
              </a:r>
              <a:r>
                <a:rPr lang="en-US" dirty="0"/>
                <a:t>() </a:t>
              </a:r>
            </a:p>
            <a:p>
              <a:r>
                <a:rPr lang="en-US" dirty="0" err="1"/>
                <a:t>addTaxonomyTree</a:t>
              </a:r>
              <a:r>
                <a:rPr lang="en-US" dirty="0"/>
                <a:t>()</a:t>
              </a:r>
            </a:p>
            <a:p>
              <a:r>
                <a:rPr lang="en-US" dirty="0" err="1"/>
                <a:t>IdTaxaToDataFrame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1386FC-8831-414E-816C-2C9136F3B5A3}"/>
              </a:ext>
            </a:extLst>
          </p:cNvPr>
          <p:cNvGrpSpPr/>
          <p:nvPr/>
        </p:nvGrpSpPr>
        <p:grpSpPr>
          <a:xfrm>
            <a:off x="6446294" y="3345290"/>
            <a:ext cx="2730199" cy="1133926"/>
            <a:chOff x="6141493" y="1973690"/>
            <a:chExt cx="2730199" cy="113392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A00D44-EDEA-4A97-822F-056368D02642}"/>
                </a:ext>
              </a:extLst>
            </p:cNvPr>
            <p:cNvSpPr txBox="1"/>
            <p:nvPr/>
          </p:nvSpPr>
          <p:spPr>
            <a:xfrm>
              <a:off x="6789373" y="1973690"/>
              <a:ext cx="14318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>
                  <a:latin typeface="Grandview" panose="020B0604020202020204" pitchFamily="34" charset="0"/>
                </a:defRPr>
              </a:lvl1pPr>
            </a:lstStyle>
            <a:p>
              <a:r>
                <a:rPr lang="en-US" dirty="0"/>
                <a:t>Transformation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34BE1E2-C3A1-4956-B69C-E7B4FFACD27E}"/>
                </a:ext>
              </a:extLst>
            </p:cNvPr>
            <p:cNvGrpSpPr/>
            <p:nvPr/>
          </p:nvGrpSpPr>
          <p:grpSpPr>
            <a:xfrm>
              <a:off x="6141493" y="2298350"/>
              <a:ext cx="2730199" cy="809266"/>
              <a:chOff x="6250569" y="2281468"/>
              <a:chExt cx="2730199" cy="809266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ECC14C4-2475-451A-8117-A5F65C8796A4}"/>
                  </a:ext>
                </a:extLst>
              </p:cNvPr>
              <p:cNvSpPr/>
              <p:nvPr/>
            </p:nvSpPr>
            <p:spPr>
              <a:xfrm>
                <a:off x="6253206" y="2281468"/>
                <a:ext cx="2727562" cy="8092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DAF6A61-D68D-4F52-ABBC-D6AEC2CB413F}"/>
                  </a:ext>
                </a:extLst>
              </p:cNvPr>
              <p:cNvSpPr txBox="1"/>
              <p:nvPr/>
            </p:nvSpPr>
            <p:spPr>
              <a:xfrm>
                <a:off x="6250569" y="2337569"/>
                <a:ext cx="27275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 i="1">
                    <a:latin typeface="Grandview" panose="020B0604020202020204" pitchFamily="34" charset="0"/>
                  </a:defRPr>
                </a:lvl1pPr>
              </a:lstStyle>
              <a:p>
                <a:r>
                  <a:rPr lang="en-US" dirty="0" err="1"/>
                  <a:t>transformCounts</a:t>
                </a:r>
                <a:r>
                  <a:rPr lang="en-US" dirty="0"/>
                  <a:t>()</a:t>
                </a:r>
              </a:p>
              <a:p>
                <a:r>
                  <a:rPr lang="en-US" dirty="0" err="1"/>
                  <a:t>ZTransform</a:t>
                </a:r>
                <a:r>
                  <a:rPr lang="en-US" dirty="0"/>
                  <a:t>() </a:t>
                </a:r>
              </a:p>
              <a:p>
                <a:r>
                  <a:rPr lang="en-US" dirty="0" err="1"/>
                  <a:t>relAbundanceCounts</a:t>
                </a:r>
                <a:r>
                  <a:rPr lang="en-US" dirty="0"/>
                  <a:t>()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4C5C15-49E5-46A1-9352-0150CCA93975}"/>
              </a:ext>
            </a:extLst>
          </p:cNvPr>
          <p:cNvGrpSpPr/>
          <p:nvPr/>
        </p:nvGrpSpPr>
        <p:grpSpPr>
          <a:xfrm>
            <a:off x="6452722" y="4518018"/>
            <a:ext cx="2735498" cy="1120096"/>
            <a:chOff x="3260231" y="3147813"/>
            <a:chExt cx="2735498" cy="112009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680876-5C3E-457E-9974-82A40F9F6C27}"/>
                </a:ext>
              </a:extLst>
            </p:cNvPr>
            <p:cNvSpPr txBox="1"/>
            <p:nvPr/>
          </p:nvSpPr>
          <p:spPr>
            <a:xfrm>
              <a:off x="3861518" y="3147813"/>
              <a:ext cx="1508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>
                  <a:latin typeface="Grandview" panose="020B0604020202020204" pitchFamily="34" charset="0"/>
                </a:defRPr>
              </a:lvl1pPr>
            </a:lstStyle>
            <a:p>
              <a:r>
                <a:rPr lang="en-US" dirty="0"/>
                <a:t>Diversity indices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91B1D05-605F-42CF-9CD6-EE5E51AF68DD}"/>
                </a:ext>
              </a:extLst>
            </p:cNvPr>
            <p:cNvSpPr/>
            <p:nvPr/>
          </p:nvSpPr>
          <p:spPr>
            <a:xfrm>
              <a:off x="3268167" y="3456610"/>
              <a:ext cx="2727562" cy="8092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B41F875-9385-4669-BAE9-B7503A9C7FD6}"/>
                </a:ext>
              </a:extLst>
            </p:cNvPr>
            <p:cNvSpPr txBox="1"/>
            <p:nvPr/>
          </p:nvSpPr>
          <p:spPr>
            <a:xfrm>
              <a:off x="3260231" y="3436912"/>
              <a:ext cx="26244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i="1">
                  <a:latin typeface="Grandview" panose="020B0604020202020204" pitchFamily="34" charset="0"/>
                </a:defRPr>
              </a:lvl1pPr>
            </a:lstStyle>
            <a:p>
              <a:r>
                <a:rPr lang="en-US" dirty="0" err="1"/>
                <a:t>estimateDiversity</a:t>
              </a:r>
              <a:r>
                <a:rPr lang="en-US" dirty="0"/>
                <a:t>(); </a:t>
              </a:r>
              <a:r>
                <a:rPr lang="en-US" dirty="0" err="1"/>
                <a:t>estimateFaith</a:t>
              </a:r>
              <a:r>
                <a:rPr lang="en-US" dirty="0"/>
                <a:t>()</a:t>
              </a:r>
            </a:p>
            <a:p>
              <a:r>
                <a:rPr lang="en-US" dirty="0" err="1"/>
                <a:t>estimateEvenness</a:t>
              </a:r>
              <a:r>
                <a:rPr lang="en-US" dirty="0"/>
                <a:t>()</a:t>
              </a:r>
            </a:p>
            <a:p>
              <a:r>
                <a:rPr lang="en-US" dirty="0" err="1"/>
                <a:t>calculateUniFrac</a:t>
              </a:r>
              <a:r>
                <a:rPr lang="en-US" dirty="0"/>
                <a:t>(); </a:t>
              </a:r>
              <a:r>
                <a:rPr lang="en-US" dirty="0" err="1"/>
                <a:t>calculateJSD</a:t>
              </a:r>
              <a:r>
                <a:rPr lang="en-US" dirty="0"/>
                <a:t>()</a:t>
              </a:r>
            </a:p>
            <a:p>
              <a:r>
                <a:rPr lang="en-US" dirty="0" err="1"/>
                <a:t>calculateDPCoA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CE6AE2C-C1C2-4478-853B-BEF9EC4FD518}"/>
              </a:ext>
            </a:extLst>
          </p:cNvPr>
          <p:cNvGrpSpPr/>
          <p:nvPr/>
        </p:nvGrpSpPr>
        <p:grpSpPr>
          <a:xfrm>
            <a:off x="10781068" y="5955228"/>
            <a:ext cx="715963" cy="539047"/>
            <a:chOff x="3523007" y="892982"/>
            <a:chExt cx="715963" cy="539047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0B24DDCB-9696-49DF-BD2C-BC0FADD30669}"/>
                </a:ext>
              </a:extLst>
            </p:cNvPr>
            <p:cNvSpPr/>
            <p:nvPr/>
          </p:nvSpPr>
          <p:spPr>
            <a:xfrm>
              <a:off x="3523007" y="892982"/>
              <a:ext cx="715963" cy="539047"/>
            </a:xfrm>
            <a:custGeom>
              <a:avLst/>
              <a:gdLst>
                <a:gd name="connsiteX0" fmla="*/ 0 w 715963"/>
                <a:gd name="connsiteY0" fmla="*/ 89843 h 539047"/>
                <a:gd name="connsiteX1" fmla="*/ 89843 w 715963"/>
                <a:gd name="connsiteY1" fmla="*/ 0 h 539047"/>
                <a:gd name="connsiteX2" fmla="*/ 626120 w 715963"/>
                <a:gd name="connsiteY2" fmla="*/ 0 h 539047"/>
                <a:gd name="connsiteX3" fmla="*/ 715963 w 715963"/>
                <a:gd name="connsiteY3" fmla="*/ 89843 h 539047"/>
                <a:gd name="connsiteX4" fmla="*/ 715963 w 715963"/>
                <a:gd name="connsiteY4" fmla="*/ 449204 h 539047"/>
                <a:gd name="connsiteX5" fmla="*/ 626120 w 715963"/>
                <a:gd name="connsiteY5" fmla="*/ 539047 h 539047"/>
                <a:gd name="connsiteX6" fmla="*/ 89843 w 715963"/>
                <a:gd name="connsiteY6" fmla="*/ 539047 h 539047"/>
                <a:gd name="connsiteX7" fmla="*/ 0 w 715963"/>
                <a:gd name="connsiteY7" fmla="*/ 449204 h 539047"/>
                <a:gd name="connsiteX8" fmla="*/ 0 w 715963"/>
                <a:gd name="connsiteY8" fmla="*/ 89843 h 53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5963" h="539047" fill="none" extrusionOk="0">
                  <a:moveTo>
                    <a:pt x="0" y="89843"/>
                  </a:moveTo>
                  <a:cubicBezTo>
                    <a:pt x="-3881" y="41435"/>
                    <a:pt x="46182" y="8498"/>
                    <a:pt x="89843" y="0"/>
                  </a:cubicBezTo>
                  <a:cubicBezTo>
                    <a:pt x="335144" y="5453"/>
                    <a:pt x="373833" y="7273"/>
                    <a:pt x="626120" y="0"/>
                  </a:cubicBezTo>
                  <a:cubicBezTo>
                    <a:pt x="679745" y="2913"/>
                    <a:pt x="713577" y="43269"/>
                    <a:pt x="715963" y="89843"/>
                  </a:cubicBezTo>
                  <a:cubicBezTo>
                    <a:pt x="707437" y="176820"/>
                    <a:pt x="717494" y="282459"/>
                    <a:pt x="715963" y="449204"/>
                  </a:cubicBezTo>
                  <a:cubicBezTo>
                    <a:pt x="721535" y="503908"/>
                    <a:pt x="672513" y="543908"/>
                    <a:pt x="626120" y="539047"/>
                  </a:cubicBezTo>
                  <a:cubicBezTo>
                    <a:pt x="402372" y="512988"/>
                    <a:pt x="288272" y="558067"/>
                    <a:pt x="89843" y="539047"/>
                  </a:cubicBezTo>
                  <a:cubicBezTo>
                    <a:pt x="46572" y="536423"/>
                    <a:pt x="2192" y="501858"/>
                    <a:pt x="0" y="449204"/>
                  </a:cubicBezTo>
                  <a:cubicBezTo>
                    <a:pt x="8179" y="359874"/>
                    <a:pt x="14481" y="208304"/>
                    <a:pt x="0" y="89843"/>
                  </a:cubicBezTo>
                  <a:close/>
                </a:path>
                <a:path w="715963" h="539047" stroke="0" extrusionOk="0">
                  <a:moveTo>
                    <a:pt x="0" y="89843"/>
                  </a:moveTo>
                  <a:cubicBezTo>
                    <a:pt x="-6437" y="50148"/>
                    <a:pt x="44832" y="-1466"/>
                    <a:pt x="89843" y="0"/>
                  </a:cubicBezTo>
                  <a:cubicBezTo>
                    <a:pt x="270826" y="4344"/>
                    <a:pt x="487998" y="11720"/>
                    <a:pt x="626120" y="0"/>
                  </a:cubicBezTo>
                  <a:cubicBezTo>
                    <a:pt x="676593" y="9303"/>
                    <a:pt x="714149" y="43578"/>
                    <a:pt x="715963" y="89843"/>
                  </a:cubicBezTo>
                  <a:cubicBezTo>
                    <a:pt x="729909" y="207376"/>
                    <a:pt x="707851" y="364420"/>
                    <a:pt x="715963" y="449204"/>
                  </a:cubicBezTo>
                  <a:cubicBezTo>
                    <a:pt x="713035" y="507839"/>
                    <a:pt x="672842" y="539066"/>
                    <a:pt x="626120" y="539047"/>
                  </a:cubicBezTo>
                  <a:cubicBezTo>
                    <a:pt x="461241" y="550328"/>
                    <a:pt x="302065" y="524112"/>
                    <a:pt x="89843" y="539047"/>
                  </a:cubicBezTo>
                  <a:cubicBezTo>
                    <a:pt x="47379" y="543793"/>
                    <a:pt x="-3174" y="488593"/>
                    <a:pt x="0" y="449204"/>
                  </a:cubicBezTo>
                  <a:cubicBezTo>
                    <a:pt x="-4908" y="318496"/>
                    <a:pt x="11811" y="193467"/>
                    <a:pt x="0" y="8984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656308309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99A96E2-E42C-4A68-989B-33159E1F9909}"/>
                </a:ext>
              </a:extLst>
            </p:cNvPr>
            <p:cNvSpPr txBox="1"/>
            <p:nvPr/>
          </p:nvSpPr>
          <p:spPr>
            <a:xfrm>
              <a:off x="3533328" y="992951"/>
              <a:ext cx="705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Grandview" panose="020B0604020202020204" pitchFamily="34" charset="0"/>
                </a:defRPr>
              </a:lvl1pPr>
            </a:lstStyle>
            <a:p>
              <a:r>
                <a:rPr lang="en-US" sz="1400" dirty="0" err="1">
                  <a:solidFill>
                    <a:schemeClr val="accent2">
                      <a:lumMod val="75000"/>
                    </a:schemeClr>
                  </a:solidFill>
                </a:rPr>
                <a:t>IdTaxa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D157CA8-820B-4332-ABB3-A44FD0ECCD27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H="1" flipV="1">
            <a:off x="10781067" y="6224751"/>
            <a:ext cx="1240796" cy="1135845"/>
          </a:xfrm>
          <a:prstGeom prst="bentConnector4">
            <a:avLst>
              <a:gd name="adj1" fmla="val -18424"/>
              <a:gd name="adj2" fmla="val 61864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7D771E7-7B0E-436C-B394-B8A70336B1CD}"/>
              </a:ext>
            </a:extLst>
          </p:cNvPr>
          <p:cNvGrpSpPr/>
          <p:nvPr/>
        </p:nvGrpSpPr>
        <p:grpSpPr>
          <a:xfrm>
            <a:off x="3569032" y="4518018"/>
            <a:ext cx="2735498" cy="1119458"/>
            <a:chOff x="3260231" y="3148451"/>
            <a:chExt cx="2735498" cy="111945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BE5C4EC-A7B9-46C8-AB72-A2AD2155DE89}"/>
                </a:ext>
              </a:extLst>
            </p:cNvPr>
            <p:cNvSpPr txBox="1"/>
            <p:nvPr/>
          </p:nvSpPr>
          <p:spPr>
            <a:xfrm>
              <a:off x="4215024" y="3148451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>
                  <a:latin typeface="Grandview" panose="020B0604020202020204" pitchFamily="34" charset="0"/>
                </a:defRPr>
              </a:lvl1pPr>
            </a:lstStyle>
            <a:p>
              <a:r>
                <a:rPr lang="en-US" dirty="0"/>
                <a:t>Utilities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EEE44D5-C0C0-4137-B002-BE0E84BF61A1}"/>
                </a:ext>
              </a:extLst>
            </p:cNvPr>
            <p:cNvSpPr/>
            <p:nvPr/>
          </p:nvSpPr>
          <p:spPr>
            <a:xfrm>
              <a:off x="3268167" y="3456610"/>
              <a:ext cx="2727562" cy="8092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BF69EA4-BDBC-41E1-B726-834F4A56C40F}"/>
                </a:ext>
              </a:extLst>
            </p:cNvPr>
            <p:cNvSpPr txBox="1"/>
            <p:nvPr/>
          </p:nvSpPr>
          <p:spPr>
            <a:xfrm>
              <a:off x="3260231" y="3436912"/>
              <a:ext cx="16642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i="1">
                  <a:latin typeface="Grandview" panose="020B0604020202020204" pitchFamily="34" charset="0"/>
                </a:defRPr>
              </a:lvl1pPr>
            </a:lstStyle>
            <a:p>
              <a:r>
                <a:rPr lang="en-US" dirty="0"/>
                <a:t>summary() </a:t>
              </a:r>
            </a:p>
            <a:p>
              <a:r>
                <a:rPr lang="en-US" dirty="0" err="1"/>
                <a:t>countDominantTaxa</a:t>
              </a:r>
              <a:r>
                <a:rPr lang="en-US" dirty="0"/>
                <a:t>()</a:t>
              </a:r>
            </a:p>
            <a:p>
              <a:r>
                <a:rPr lang="en-US" dirty="0" err="1"/>
                <a:t>meltAssay</a:t>
              </a:r>
              <a:r>
                <a:rPr lang="en-US" dirty="0"/>
                <a:t>()</a:t>
              </a:r>
            </a:p>
            <a:p>
              <a:r>
                <a:rPr lang="en-US" dirty="0"/>
                <a:t>get*(); subset*()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5AE5632-85C2-4B16-85CC-768916BD5E1B}"/>
              </a:ext>
            </a:extLst>
          </p:cNvPr>
          <p:cNvGrpSpPr/>
          <p:nvPr/>
        </p:nvGrpSpPr>
        <p:grpSpPr>
          <a:xfrm>
            <a:off x="10216571" y="2486266"/>
            <a:ext cx="3289684" cy="539047"/>
            <a:chOff x="8987406" y="1500661"/>
            <a:chExt cx="3289684" cy="539047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679D22BB-87F3-42AE-9FDD-A0F37BF1D41A}"/>
                </a:ext>
              </a:extLst>
            </p:cNvPr>
            <p:cNvSpPr/>
            <p:nvPr/>
          </p:nvSpPr>
          <p:spPr>
            <a:xfrm>
              <a:off x="8987406" y="1500661"/>
              <a:ext cx="2826415" cy="5390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AB38451-B6CF-4FF8-9467-2B5AE81CBF3A}"/>
                </a:ext>
              </a:extLst>
            </p:cNvPr>
            <p:cNvSpPr txBox="1"/>
            <p:nvPr/>
          </p:nvSpPr>
          <p:spPr>
            <a:xfrm>
              <a:off x="8987407" y="1556158"/>
              <a:ext cx="3289683" cy="418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rgbClr val="333333"/>
                  </a:solidFill>
                  <a:latin typeface="Helvetica Neue"/>
                </a:rPr>
                <a:t>curatedMetagenomicData</a:t>
              </a:r>
              <a:endParaRPr lang="en-US" dirty="0">
                <a:solidFill>
                  <a:srgbClr val="333333"/>
                </a:solidFill>
                <a:latin typeface="Helvetica Neue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BB20FC6-ED20-4BB3-8EF1-1FF6BCEFF731}"/>
              </a:ext>
            </a:extLst>
          </p:cNvPr>
          <p:cNvGrpSpPr/>
          <p:nvPr/>
        </p:nvGrpSpPr>
        <p:grpSpPr>
          <a:xfrm>
            <a:off x="10216571" y="8145892"/>
            <a:ext cx="2265364" cy="539047"/>
            <a:chOff x="7659368" y="1691519"/>
            <a:chExt cx="2265364" cy="53904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1EBFA37-CE69-4D1F-96C9-C6C045C30E60}"/>
                </a:ext>
              </a:extLst>
            </p:cNvPr>
            <p:cNvSpPr/>
            <p:nvPr/>
          </p:nvSpPr>
          <p:spPr>
            <a:xfrm>
              <a:off x="7659368" y="1691519"/>
              <a:ext cx="2206082" cy="539047"/>
            </a:xfrm>
            <a:custGeom>
              <a:avLst/>
              <a:gdLst>
                <a:gd name="connsiteX0" fmla="*/ 0 w 2206082"/>
                <a:gd name="connsiteY0" fmla="*/ 89843 h 539047"/>
                <a:gd name="connsiteX1" fmla="*/ 89843 w 2206082"/>
                <a:gd name="connsiteY1" fmla="*/ 0 h 539047"/>
                <a:gd name="connsiteX2" fmla="*/ 745044 w 2206082"/>
                <a:gd name="connsiteY2" fmla="*/ 0 h 539047"/>
                <a:gd name="connsiteX3" fmla="*/ 1420510 w 2206082"/>
                <a:gd name="connsiteY3" fmla="*/ 0 h 539047"/>
                <a:gd name="connsiteX4" fmla="*/ 2116239 w 2206082"/>
                <a:gd name="connsiteY4" fmla="*/ 0 h 539047"/>
                <a:gd name="connsiteX5" fmla="*/ 2206082 w 2206082"/>
                <a:gd name="connsiteY5" fmla="*/ 89843 h 539047"/>
                <a:gd name="connsiteX6" fmla="*/ 2206082 w 2206082"/>
                <a:gd name="connsiteY6" fmla="*/ 449204 h 539047"/>
                <a:gd name="connsiteX7" fmla="*/ 2116239 w 2206082"/>
                <a:gd name="connsiteY7" fmla="*/ 539047 h 539047"/>
                <a:gd name="connsiteX8" fmla="*/ 1400246 w 2206082"/>
                <a:gd name="connsiteY8" fmla="*/ 539047 h 539047"/>
                <a:gd name="connsiteX9" fmla="*/ 745044 w 2206082"/>
                <a:gd name="connsiteY9" fmla="*/ 539047 h 539047"/>
                <a:gd name="connsiteX10" fmla="*/ 89843 w 2206082"/>
                <a:gd name="connsiteY10" fmla="*/ 539047 h 539047"/>
                <a:gd name="connsiteX11" fmla="*/ 0 w 2206082"/>
                <a:gd name="connsiteY11" fmla="*/ 449204 h 539047"/>
                <a:gd name="connsiteX12" fmla="*/ 0 w 2206082"/>
                <a:gd name="connsiteY12" fmla="*/ 89843 h 53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6082" h="539047" fill="none" extrusionOk="0">
                  <a:moveTo>
                    <a:pt x="0" y="89843"/>
                  </a:moveTo>
                  <a:cubicBezTo>
                    <a:pt x="4862" y="36703"/>
                    <a:pt x="40095" y="-9305"/>
                    <a:pt x="89843" y="0"/>
                  </a:cubicBezTo>
                  <a:cubicBezTo>
                    <a:pt x="343377" y="-2708"/>
                    <a:pt x="433171" y="5347"/>
                    <a:pt x="745044" y="0"/>
                  </a:cubicBezTo>
                  <a:cubicBezTo>
                    <a:pt x="1056917" y="-5347"/>
                    <a:pt x="1169568" y="-30032"/>
                    <a:pt x="1420510" y="0"/>
                  </a:cubicBezTo>
                  <a:cubicBezTo>
                    <a:pt x="1671452" y="30032"/>
                    <a:pt x="1866362" y="-25865"/>
                    <a:pt x="2116239" y="0"/>
                  </a:cubicBezTo>
                  <a:cubicBezTo>
                    <a:pt x="2172206" y="-2624"/>
                    <a:pt x="2208274" y="43259"/>
                    <a:pt x="2206082" y="89843"/>
                  </a:cubicBezTo>
                  <a:cubicBezTo>
                    <a:pt x="2197903" y="179173"/>
                    <a:pt x="2191601" y="330743"/>
                    <a:pt x="2206082" y="449204"/>
                  </a:cubicBezTo>
                  <a:cubicBezTo>
                    <a:pt x="2199628" y="499416"/>
                    <a:pt x="2167540" y="539616"/>
                    <a:pt x="2116239" y="539047"/>
                  </a:cubicBezTo>
                  <a:cubicBezTo>
                    <a:pt x="1858167" y="540746"/>
                    <a:pt x="1709146" y="550984"/>
                    <a:pt x="1400246" y="539047"/>
                  </a:cubicBezTo>
                  <a:cubicBezTo>
                    <a:pt x="1091346" y="527110"/>
                    <a:pt x="943323" y="564529"/>
                    <a:pt x="745044" y="539047"/>
                  </a:cubicBezTo>
                  <a:cubicBezTo>
                    <a:pt x="546765" y="513565"/>
                    <a:pt x="401146" y="565682"/>
                    <a:pt x="89843" y="539047"/>
                  </a:cubicBezTo>
                  <a:cubicBezTo>
                    <a:pt x="37936" y="528034"/>
                    <a:pt x="-1318" y="497808"/>
                    <a:pt x="0" y="449204"/>
                  </a:cubicBezTo>
                  <a:cubicBezTo>
                    <a:pt x="-4623" y="338043"/>
                    <a:pt x="15629" y="262653"/>
                    <a:pt x="0" y="89843"/>
                  </a:cubicBezTo>
                  <a:close/>
                </a:path>
                <a:path w="2206082" h="539047" stroke="0" extrusionOk="0">
                  <a:moveTo>
                    <a:pt x="0" y="89843"/>
                  </a:moveTo>
                  <a:cubicBezTo>
                    <a:pt x="-6437" y="50148"/>
                    <a:pt x="44832" y="-1466"/>
                    <a:pt x="89843" y="0"/>
                  </a:cubicBezTo>
                  <a:cubicBezTo>
                    <a:pt x="220024" y="-24085"/>
                    <a:pt x="489277" y="-15212"/>
                    <a:pt x="724780" y="0"/>
                  </a:cubicBezTo>
                  <a:cubicBezTo>
                    <a:pt x="960283" y="15212"/>
                    <a:pt x="1145254" y="-19123"/>
                    <a:pt x="1400246" y="0"/>
                  </a:cubicBezTo>
                  <a:cubicBezTo>
                    <a:pt x="1655238" y="19123"/>
                    <a:pt x="1840041" y="26484"/>
                    <a:pt x="2116239" y="0"/>
                  </a:cubicBezTo>
                  <a:cubicBezTo>
                    <a:pt x="2158426" y="3962"/>
                    <a:pt x="2199865" y="46453"/>
                    <a:pt x="2206082" y="89843"/>
                  </a:cubicBezTo>
                  <a:cubicBezTo>
                    <a:pt x="2197713" y="199996"/>
                    <a:pt x="2221034" y="358489"/>
                    <a:pt x="2206082" y="449204"/>
                  </a:cubicBezTo>
                  <a:cubicBezTo>
                    <a:pt x="2201631" y="504778"/>
                    <a:pt x="2157878" y="546201"/>
                    <a:pt x="2116239" y="539047"/>
                  </a:cubicBezTo>
                  <a:cubicBezTo>
                    <a:pt x="1892218" y="537570"/>
                    <a:pt x="1711704" y="506074"/>
                    <a:pt x="1440774" y="539047"/>
                  </a:cubicBezTo>
                  <a:cubicBezTo>
                    <a:pt x="1169845" y="572020"/>
                    <a:pt x="1055166" y="528351"/>
                    <a:pt x="826100" y="539047"/>
                  </a:cubicBezTo>
                  <a:cubicBezTo>
                    <a:pt x="597034" y="549743"/>
                    <a:pt x="380410" y="524442"/>
                    <a:pt x="89843" y="539047"/>
                  </a:cubicBezTo>
                  <a:cubicBezTo>
                    <a:pt x="29642" y="540132"/>
                    <a:pt x="-7519" y="496114"/>
                    <a:pt x="0" y="449204"/>
                  </a:cubicBezTo>
                  <a:cubicBezTo>
                    <a:pt x="9576" y="337954"/>
                    <a:pt x="12347" y="177536"/>
                    <a:pt x="0" y="8984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656308309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E5BE0AD-E8CF-4654-8A0C-38A947CCDEFE}"/>
                </a:ext>
              </a:extLst>
            </p:cNvPr>
            <p:cNvSpPr txBox="1"/>
            <p:nvPr/>
          </p:nvSpPr>
          <p:spPr>
            <a:xfrm>
              <a:off x="7659368" y="1788336"/>
              <a:ext cx="2265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Grandview" panose="020B0604020202020204" pitchFamily="34" charset="0"/>
                </a:defRPr>
              </a:lvl1pPr>
            </a:lstStyle>
            <a:p>
              <a:r>
                <a:rPr lang="en-US" sz="1400" dirty="0" err="1">
                  <a:solidFill>
                    <a:schemeClr val="accent2">
                      <a:lumMod val="75000"/>
                    </a:schemeClr>
                  </a:solidFill>
                </a:rPr>
                <a:t>curatedMetagenomicData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3356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0EB9464-09F3-4BAF-B8FA-0AF45AB46825}"/>
              </a:ext>
            </a:extLst>
          </p:cNvPr>
          <p:cNvSpPr/>
          <p:nvPr/>
        </p:nvSpPr>
        <p:spPr>
          <a:xfrm>
            <a:off x="514526" y="2835578"/>
            <a:ext cx="5929131" cy="4261908"/>
          </a:xfrm>
          <a:custGeom>
            <a:avLst/>
            <a:gdLst>
              <a:gd name="connsiteX0" fmla="*/ 0 w 5929131"/>
              <a:gd name="connsiteY0" fmla="*/ 0 h 4261908"/>
              <a:gd name="connsiteX1" fmla="*/ 480918 w 5929131"/>
              <a:gd name="connsiteY1" fmla="*/ 0 h 4261908"/>
              <a:gd name="connsiteX2" fmla="*/ 1021128 w 5929131"/>
              <a:gd name="connsiteY2" fmla="*/ 0 h 4261908"/>
              <a:gd name="connsiteX3" fmla="*/ 1798503 w 5929131"/>
              <a:gd name="connsiteY3" fmla="*/ 0 h 4261908"/>
              <a:gd name="connsiteX4" fmla="*/ 2457295 w 5929131"/>
              <a:gd name="connsiteY4" fmla="*/ 0 h 4261908"/>
              <a:gd name="connsiteX5" fmla="*/ 2938214 w 5929131"/>
              <a:gd name="connsiteY5" fmla="*/ 0 h 4261908"/>
              <a:gd name="connsiteX6" fmla="*/ 3597006 w 5929131"/>
              <a:gd name="connsiteY6" fmla="*/ 0 h 4261908"/>
              <a:gd name="connsiteX7" fmla="*/ 4137216 w 5929131"/>
              <a:gd name="connsiteY7" fmla="*/ 0 h 4261908"/>
              <a:gd name="connsiteX8" fmla="*/ 4677426 w 5929131"/>
              <a:gd name="connsiteY8" fmla="*/ 0 h 4261908"/>
              <a:gd name="connsiteX9" fmla="*/ 5158344 w 5929131"/>
              <a:gd name="connsiteY9" fmla="*/ 0 h 4261908"/>
              <a:gd name="connsiteX10" fmla="*/ 5929131 w 5929131"/>
              <a:gd name="connsiteY10" fmla="*/ 0 h 4261908"/>
              <a:gd name="connsiteX11" fmla="*/ 5929131 w 5929131"/>
              <a:gd name="connsiteY11" fmla="*/ 608844 h 4261908"/>
              <a:gd name="connsiteX12" fmla="*/ 5929131 w 5929131"/>
              <a:gd name="connsiteY12" fmla="*/ 1217688 h 4261908"/>
              <a:gd name="connsiteX13" fmla="*/ 5929131 w 5929131"/>
              <a:gd name="connsiteY13" fmla="*/ 1869151 h 4261908"/>
              <a:gd name="connsiteX14" fmla="*/ 5929131 w 5929131"/>
              <a:gd name="connsiteY14" fmla="*/ 2392757 h 4261908"/>
              <a:gd name="connsiteX15" fmla="*/ 5929131 w 5929131"/>
              <a:gd name="connsiteY15" fmla="*/ 3001601 h 4261908"/>
              <a:gd name="connsiteX16" fmla="*/ 5929131 w 5929131"/>
              <a:gd name="connsiteY16" fmla="*/ 3567826 h 4261908"/>
              <a:gd name="connsiteX17" fmla="*/ 5929131 w 5929131"/>
              <a:gd name="connsiteY17" fmla="*/ 4261908 h 4261908"/>
              <a:gd name="connsiteX18" fmla="*/ 5270339 w 5929131"/>
              <a:gd name="connsiteY18" fmla="*/ 4261908 h 4261908"/>
              <a:gd name="connsiteX19" fmla="*/ 4789420 w 5929131"/>
              <a:gd name="connsiteY19" fmla="*/ 4261908 h 4261908"/>
              <a:gd name="connsiteX20" fmla="*/ 4189919 w 5929131"/>
              <a:gd name="connsiteY20" fmla="*/ 4261908 h 4261908"/>
              <a:gd name="connsiteX21" fmla="*/ 3649710 w 5929131"/>
              <a:gd name="connsiteY21" fmla="*/ 4261908 h 4261908"/>
              <a:gd name="connsiteX22" fmla="*/ 3168791 w 5929131"/>
              <a:gd name="connsiteY22" fmla="*/ 4261908 h 4261908"/>
              <a:gd name="connsiteX23" fmla="*/ 2450707 w 5929131"/>
              <a:gd name="connsiteY23" fmla="*/ 4261908 h 4261908"/>
              <a:gd name="connsiteX24" fmla="*/ 1851206 w 5929131"/>
              <a:gd name="connsiteY24" fmla="*/ 4261908 h 4261908"/>
              <a:gd name="connsiteX25" fmla="*/ 1133123 w 5929131"/>
              <a:gd name="connsiteY25" fmla="*/ 4261908 h 4261908"/>
              <a:gd name="connsiteX26" fmla="*/ 0 w 5929131"/>
              <a:gd name="connsiteY26" fmla="*/ 4261908 h 4261908"/>
              <a:gd name="connsiteX27" fmla="*/ 0 w 5929131"/>
              <a:gd name="connsiteY27" fmla="*/ 3780921 h 4261908"/>
              <a:gd name="connsiteX28" fmla="*/ 0 w 5929131"/>
              <a:gd name="connsiteY28" fmla="*/ 3214696 h 4261908"/>
              <a:gd name="connsiteX29" fmla="*/ 0 w 5929131"/>
              <a:gd name="connsiteY29" fmla="*/ 2563233 h 4261908"/>
              <a:gd name="connsiteX30" fmla="*/ 0 w 5929131"/>
              <a:gd name="connsiteY30" fmla="*/ 1954389 h 4261908"/>
              <a:gd name="connsiteX31" fmla="*/ 0 w 5929131"/>
              <a:gd name="connsiteY31" fmla="*/ 1473402 h 4261908"/>
              <a:gd name="connsiteX32" fmla="*/ 0 w 5929131"/>
              <a:gd name="connsiteY32" fmla="*/ 949797 h 4261908"/>
              <a:gd name="connsiteX33" fmla="*/ 0 w 5929131"/>
              <a:gd name="connsiteY33" fmla="*/ 0 h 4261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929131" h="4261908" extrusionOk="0">
                <a:moveTo>
                  <a:pt x="0" y="0"/>
                </a:moveTo>
                <a:cubicBezTo>
                  <a:pt x="139618" y="7955"/>
                  <a:pt x="338703" y="3158"/>
                  <a:pt x="480918" y="0"/>
                </a:cubicBezTo>
                <a:cubicBezTo>
                  <a:pt x="623133" y="-3158"/>
                  <a:pt x="779727" y="4430"/>
                  <a:pt x="1021128" y="0"/>
                </a:cubicBezTo>
                <a:cubicBezTo>
                  <a:pt x="1262529" y="-4430"/>
                  <a:pt x="1467556" y="-14870"/>
                  <a:pt x="1798503" y="0"/>
                </a:cubicBezTo>
                <a:cubicBezTo>
                  <a:pt x="2129450" y="14870"/>
                  <a:pt x="2194819" y="-2567"/>
                  <a:pt x="2457295" y="0"/>
                </a:cubicBezTo>
                <a:cubicBezTo>
                  <a:pt x="2719771" y="2567"/>
                  <a:pt x="2780810" y="8978"/>
                  <a:pt x="2938214" y="0"/>
                </a:cubicBezTo>
                <a:cubicBezTo>
                  <a:pt x="3095618" y="-8978"/>
                  <a:pt x="3417873" y="-18297"/>
                  <a:pt x="3597006" y="0"/>
                </a:cubicBezTo>
                <a:cubicBezTo>
                  <a:pt x="3776139" y="18297"/>
                  <a:pt x="3954805" y="19960"/>
                  <a:pt x="4137216" y="0"/>
                </a:cubicBezTo>
                <a:cubicBezTo>
                  <a:pt x="4319627" y="-19960"/>
                  <a:pt x="4490569" y="15314"/>
                  <a:pt x="4677426" y="0"/>
                </a:cubicBezTo>
                <a:cubicBezTo>
                  <a:pt x="4864283" y="-15314"/>
                  <a:pt x="4962812" y="-9122"/>
                  <a:pt x="5158344" y="0"/>
                </a:cubicBezTo>
                <a:cubicBezTo>
                  <a:pt x="5353876" y="9122"/>
                  <a:pt x="5696652" y="-19932"/>
                  <a:pt x="5929131" y="0"/>
                </a:cubicBezTo>
                <a:cubicBezTo>
                  <a:pt x="5913801" y="255835"/>
                  <a:pt x="5909572" y="411437"/>
                  <a:pt x="5929131" y="608844"/>
                </a:cubicBezTo>
                <a:cubicBezTo>
                  <a:pt x="5948690" y="806251"/>
                  <a:pt x="5944323" y="1033947"/>
                  <a:pt x="5929131" y="1217688"/>
                </a:cubicBezTo>
                <a:cubicBezTo>
                  <a:pt x="5913939" y="1401429"/>
                  <a:pt x="5930100" y="1576353"/>
                  <a:pt x="5929131" y="1869151"/>
                </a:cubicBezTo>
                <a:cubicBezTo>
                  <a:pt x="5928162" y="2161949"/>
                  <a:pt x="5935545" y="2147132"/>
                  <a:pt x="5929131" y="2392757"/>
                </a:cubicBezTo>
                <a:cubicBezTo>
                  <a:pt x="5922717" y="2638382"/>
                  <a:pt x="5940374" y="2714915"/>
                  <a:pt x="5929131" y="3001601"/>
                </a:cubicBezTo>
                <a:cubicBezTo>
                  <a:pt x="5917888" y="3288287"/>
                  <a:pt x="5916786" y="3296105"/>
                  <a:pt x="5929131" y="3567826"/>
                </a:cubicBezTo>
                <a:cubicBezTo>
                  <a:pt x="5941476" y="3839547"/>
                  <a:pt x="5923990" y="4017505"/>
                  <a:pt x="5929131" y="4261908"/>
                </a:cubicBezTo>
                <a:cubicBezTo>
                  <a:pt x="5655644" y="4232642"/>
                  <a:pt x="5523480" y="4291910"/>
                  <a:pt x="5270339" y="4261908"/>
                </a:cubicBezTo>
                <a:cubicBezTo>
                  <a:pt x="5017198" y="4231906"/>
                  <a:pt x="4945660" y="4240396"/>
                  <a:pt x="4789420" y="4261908"/>
                </a:cubicBezTo>
                <a:cubicBezTo>
                  <a:pt x="4633180" y="4283420"/>
                  <a:pt x="4424522" y="4279957"/>
                  <a:pt x="4189919" y="4261908"/>
                </a:cubicBezTo>
                <a:cubicBezTo>
                  <a:pt x="3955316" y="4243859"/>
                  <a:pt x="3839555" y="4277413"/>
                  <a:pt x="3649710" y="4261908"/>
                </a:cubicBezTo>
                <a:cubicBezTo>
                  <a:pt x="3459865" y="4246403"/>
                  <a:pt x="3375058" y="4260888"/>
                  <a:pt x="3168791" y="4261908"/>
                </a:cubicBezTo>
                <a:cubicBezTo>
                  <a:pt x="2962524" y="4262928"/>
                  <a:pt x="2671828" y="4229394"/>
                  <a:pt x="2450707" y="4261908"/>
                </a:cubicBezTo>
                <a:cubicBezTo>
                  <a:pt x="2229586" y="4294422"/>
                  <a:pt x="2072530" y="4268044"/>
                  <a:pt x="1851206" y="4261908"/>
                </a:cubicBezTo>
                <a:cubicBezTo>
                  <a:pt x="1629882" y="4255772"/>
                  <a:pt x="1438564" y="4255688"/>
                  <a:pt x="1133123" y="4261908"/>
                </a:cubicBezTo>
                <a:cubicBezTo>
                  <a:pt x="827682" y="4268128"/>
                  <a:pt x="380671" y="4312357"/>
                  <a:pt x="0" y="4261908"/>
                </a:cubicBezTo>
                <a:cubicBezTo>
                  <a:pt x="1199" y="4059600"/>
                  <a:pt x="9129" y="3880811"/>
                  <a:pt x="0" y="3780921"/>
                </a:cubicBezTo>
                <a:cubicBezTo>
                  <a:pt x="-9129" y="3681031"/>
                  <a:pt x="2124" y="3331887"/>
                  <a:pt x="0" y="3214696"/>
                </a:cubicBezTo>
                <a:cubicBezTo>
                  <a:pt x="-2124" y="3097505"/>
                  <a:pt x="-11381" y="2828847"/>
                  <a:pt x="0" y="2563233"/>
                </a:cubicBezTo>
                <a:cubicBezTo>
                  <a:pt x="11381" y="2297619"/>
                  <a:pt x="19103" y="2081865"/>
                  <a:pt x="0" y="1954389"/>
                </a:cubicBezTo>
                <a:cubicBezTo>
                  <a:pt x="-19103" y="1826913"/>
                  <a:pt x="11320" y="1662632"/>
                  <a:pt x="0" y="1473402"/>
                </a:cubicBezTo>
                <a:cubicBezTo>
                  <a:pt x="-11320" y="1284172"/>
                  <a:pt x="18273" y="1210522"/>
                  <a:pt x="0" y="949797"/>
                </a:cubicBezTo>
                <a:cubicBezTo>
                  <a:pt x="-18273" y="689072"/>
                  <a:pt x="43135" y="27804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14986316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2D6FAA37-6A8A-43C8-9408-A8208535F904}"/>
              </a:ext>
            </a:extLst>
          </p:cNvPr>
          <p:cNvSpPr/>
          <p:nvPr/>
        </p:nvSpPr>
        <p:spPr>
          <a:xfrm>
            <a:off x="1577660" y="1327007"/>
            <a:ext cx="3950565" cy="539047"/>
          </a:xfrm>
          <a:custGeom>
            <a:avLst/>
            <a:gdLst>
              <a:gd name="connsiteX0" fmla="*/ 0 w 3950565"/>
              <a:gd name="connsiteY0" fmla="*/ 89843 h 539047"/>
              <a:gd name="connsiteX1" fmla="*/ 89843 w 3950565"/>
              <a:gd name="connsiteY1" fmla="*/ 0 h 539047"/>
              <a:gd name="connsiteX2" fmla="*/ 718323 w 3950565"/>
              <a:gd name="connsiteY2" fmla="*/ 0 h 539047"/>
              <a:gd name="connsiteX3" fmla="*/ 1271385 w 3950565"/>
              <a:gd name="connsiteY3" fmla="*/ 0 h 539047"/>
              <a:gd name="connsiteX4" fmla="*/ 1824447 w 3950565"/>
              <a:gd name="connsiteY4" fmla="*/ 0 h 539047"/>
              <a:gd name="connsiteX5" fmla="*/ 2415218 w 3950565"/>
              <a:gd name="connsiteY5" fmla="*/ 0 h 539047"/>
              <a:gd name="connsiteX6" fmla="*/ 3005989 w 3950565"/>
              <a:gd name="connsiteY6" fmla="*/ 0 h 539047"/>
              <a:gd name="connsiteX7" fmla="*/ 3860722 w 3950565"/>
              <a:gd name="connsiteY7" fmla="*/ 0 h 539047"/>
              <a:gd name="connsiteX8" fmla="*/ 3950565 w 3950565"/>
              <a:gd name="connsiteY8" fmla="*/ 89843 h 539047"/>
              <a:gd name="connsiteX9" fmla="*/ 3950565 w 3950565"/>
              <a:gd name="connsiteY9" fmla="*/ 449204 h 539047"/>
              <a:gd name="connsiteX10" fmla="*/ 3860722 w 3950565"/>
              <a:gd name="connsiteY10" fmla="*/ 539047 h 539047"/>
              <a:gd name="connsiteX11" fmla="*/ 3156825 w 3950565"/>
              <a:gd name="connsiteY11" fmla="*/ 539047 h 539047"/>
              <a:gd name="connsiteX12" fmla="*/ 2490636 w 3950565"/>
              <a:gd name="connsiteY12" fmla="*/ 539047 h 539047"/>
              <a:gd name="connsiteX13" fmla="*/ 1975283 w 3950565"/>
              <a:gd name="connsiteY13" fmla="*/ 539047 h 539047"/>
              <a:gd name="connsiteX14" fmla="*/ 1422220 w 3950565"/>
              <a:gd name="connsiteY14" fmla="*/ 539047 h 539047"/>
              <a:gd name="connsiteX15" fmla="*/ 906867 w 3950565"/>
              <a:gd name="connsiteY15" fmla="*/ 539047 h 539047"/>
              <a:gd name="connsiteX16" fmla="*/ 89843 w 3950565"/>
              <a:gd name="connsiteY16" fmla="*/ 539047 h 539047"/>
              <a:gd name="connsiteX17" fmla="*/ 0 w 3950565"/>
              <a:gd name="connsiteY17" fmla="*/ 449204 h 539047"/>
              <a:gd name="connsiteX18" fmla="*/ 0 w 3950565"/>
              <a:gd name="connsiteY18" fmla="*/ 89843 h 53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50565" h="539047" fill="none" extrusionOk="0">
                <a:moveTo>
                  <a:pt x="0" y="89843"/>
                </a:moveTo>
                <a:cubicBezTo>
                  <a:pt x="1272" y="40529"/>
                  <a:pt x="47622" y="-6379"/>
                  <a:pt x="89843" y="0"/>
                </a:cubicBezTo>
                <a:cubicBezTo>
                  <a:pt x="341473" y="-2260"/>
                  <a:pt x="491690" y="-6500"/>
                  <a:pt x="718323" y="0"/>
                </a:cubicBezTo>
                <a:cubicBezTo>
                  <a:pt x="944956" y="6500"/>
                  <a:pt x="1024789" y="-5518"/>
                  <a:pt x="1271385" y="0"/>
                </a:cubicBezTo>
                <a:cubicBezTo>
                  <a:pt x="1517981" y="5518"/>
                  <a:pt x="1589521" y="-773"/>
                  <a:pt x="1824447" y="0"/>
                </a:cubicBezTo>
                <a:cubicBezTo>
                  <a:pt x="2059373" y="773"/>
                  <a:pt x="2212246" y="12676"/>
                  <a:pt x="2415218" y="0"/>
                </a:cubicBezTo>
                <a:cubicBezTo>
                  <a:pt x="2618190" y="-12676"/>
                  <a:pt x="2806802" y="6529"/>
                  <a:pt x="3005989" y="0"/>
                </a:cubicBezTo>
                <a:cubicBezTo>
                  <a:pt x="3205176" y="-6529"/>
                  <a:pt x="3434877" y="40360"/>
                  <a:pt x="3860722" y="0"/>
                </a:cubicBezTo>
                <a:cubicBezTo>
                  <a:pt x="3918993" y="-4247"/>
                  <a:pt x="3957318" y="46624"/>
                  <a:pt x="3950565" y="89843"/>
                </a:cubicBezTo>
                <a:cubicBezTo>
                  <a:pt x="3944659" y="268680"/>
                  <a:pt x="3937865" y="358896"/>
                  <a:pt x="3950565" y="449204"/>
                </a:cubicBezTo>
                <a:cubicBezTo>
                  <a:pt x="3945716" y="495116"/>
                  <a:pt x="3911467" y="539198"/>
                  <a:pt x="3860722" y="539047"/>
                </a:cubicBezTo>
                <a:cubicBezTo>
                  <a:pt x="3669606" y="569536"/>
                  <a:pt x="3367288" y="565471"/>
                  <a:pt x="3156825" y="539047"/>
                </a:cubicBezTo>
                <a:cubicBezTo>
                  <a:pt x="2946362" y="512623"/>
                  <a:pt x="2727275" y="542859"/>
                  <a:pt x="2490636" y="539047"/>
                </a:cubicBezTo>
                <a:cubicBezTo>
                  <a:pt x="2253997" y="535235"/>
                  <a:pt x="2167504" y="556973"/>
                  <a:pt x="1975283" y="539047"/>
                </a:cubicBezTo>
                <a:cubicBezTo>
                  <a:pt x="1783062" y="521121"/>
                  <a:pt x="1652050" y="542925"/>
                  <a:pt x="1422220" y="539047"/>
                </a:cubicBezTo>
                <a:cubicBezTo>
                  <a:pt x="1192390" y="535169"/>
                  <a:pt x="1047885" y="522369"/>
                  <a:pt x="906867" y="539047"/>
                </a:cubicBezTo>
                <a:cubicBezTo>
                  <a:pt x="765849" y="555725"/>
                  <a:pt x="309781" y="541737"/>
                  <a:pt x="89843" y="539047"/>
                </a:cubicBezTo>
                <a:cubicBezTo>
                  <a:pt x="43677" y="541046"/>
                  <a:pt x="-8450" y="507031"/>
                  <a:pt x="0" y="449204"/>
                </a:cubicBezTo>
                <a:cubicBezTo>
                  <a:pt x="-771" y="328209"/>
                  <a:pt x="13633" y="252030"/>
                  <a:pt x="0" y="89843"/>
                </a:cubicBezTo>
                <a:close/>
              </a:path>
              <a:path w="3950565" h="539047" stroke="0" extrusionOk="0">
                <a:moveTo>
                  <a:pt x="0" y="89843"/>
                </a:moveTo>
                <a:cubicBezTo>
                  <a:pt x="-6437" y="50148"/>
                  <a:pt x="44832" y="-1466"/>
                  <a:pt x="89843" y="0"/>
                </a:cubicBezTo>
                <a:cubicBezTo>
                  <a:pt x="352926" y="13415"/>
                  <a:pt x="489001" y="27246"/>
                  <a:pt x="642905" y="0"/>
                </a:cubicBezTo>
                <a:cubicBezTo>
                  <a:pt x="796809" y="-27246"/>
                  <a:pt x="1122929" y="25659"/>
                  <a:pt x="1271385" y="0"/>
                </a:cubicBezTo>
                <a:cubicBezTo>
                  <a:pt x="1419841" y="-25659"/>
                  <a:pt x="1597041" y="-17053"/>
                  <a:pt x="1786739" y="0"/>
                </a:cubicBezTo>
                <a:cubicBezTo>
                  <a:pt x="1976437" y="17053"/>
                  <a:pt x="2127281" y="-7896"/>
                  <a:pt x="2377510" y="0"/>
                </a:cubicBezTo>
                <a:cubicBezTo>
                  <a:pt x="2627739" y="7896"/>
                  <a:pt x="2677914" y="-17259"/>
                  <a:pt x="2892863" y="0"/>
                </a:cubicBezTo>
                <a:cubicBezTo>
                  <a:pt x="3107812" y="17259"/>
                  <a:pt x="3384185" y="6007"/>
                  <a:pt x="3860722" y="0"/>
                </a:cubicBezTo>
                <a:cubicBezTo>
                  <a:pt x="3905890" y="5955"/>
                  <a:pt x="3942585" y="47378"/>
                  <a:pt x="3950565" y="89843"/>
                </a:cubicBezTo>
                <a:cubicBezTo>
                  <a:pt x="3949116" y="228666"/>
                  <a:pt x="3967636" y="291472"/>
                  <a:pt x="3950565" y="449204"/>
                </a:cubicBezTo>
                <a:cubicBezTo>
                  <a:pt x="3948298" y="494707"/>
                  <a:pt x="3907689" y="537491"/>
                  <a:pt x="3860722" y="539047"/>
                </a:cubicBezTo>
                <a:cubicBezTo>
                  <a:pt x="3728162" y="539650"/>
                  <a:pt x="3521615" y="550840"/>
                  <a:pt x="3232242" y="539047"/>
                </a:cubicBezTo>
                <a:cubicBezTo>
                  <a:pt x="2942869" y="527254"/>
                  <a:pt x="2898936" y="515290"/>
                  <a:pt x="2716889" y="539047"/>
                </a:cubicBezTo>
                <a:cubicBezTo>
                  <a:pt x="2534842" y="562804"/>
                  <a:pt x="2360108" y="547795"/>
                  <a:pt x="2050700" y="539047"/>
                </a:cubicBezTo>
                <a:cubicBezTo>
                  <a:pt x="1741292" y="530299"/>
                  <a:pt x="1633666" y="538736"/>
                  <a:pt x="1497638" y="539047"/>
                </a:cubicBezTo>
                <a:cubicBezTo>
                  <a:pt x="1361610" y="539358"/>
                  <a:pt x="1036383" y="531679"/>
                  <a:pt x="869158" y="539047"/>
                </a:cubicBezTo>
                <a:cubicBezTo>
                  <a:pt x="701933" y="546415"/>
                  <a:pt x="260345" y="571001"/>
                  <a:pt x="89843" y="539047"/>
                </a:cubicBezTo>
                <a:cubicBezTo>
                  <a:pt x="48213" y="542983"/>
                  <a:pt x="6852" y="494574"/>
                  <a:pt x="0" y="449204"/>
                </a:cubicBezTo>
                <a:cubicBezTo>
                  <a:pt x="3725" y="329047"/>
                  <a:pt x="-17711" y="240832"/>
                  <a:pt x="0" y="898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656308309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546168-6D7E-4E94-B9C4-724AC1A2BF46}"/>
              </a:ext>
            </a:extLst>
          </p:cNvPr>
          <p:cNvSpPr txBox="1"/>
          <p:nvPr/>
        </p:nvSpPr>
        <p:spPr>
          <a:xfrm>
            <a:off x="8702180" y="6304110"/>
            <a:ext cx="1303562" cy="418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Grandview" panose="020B0604020202020204" pitchFamily="34" charset="0"/>
              </a:defRPr>
            </a:lvl1pPr>
          </a:lstStyle>
          <a:p>
            <a:r>
              <a:rPr lang="nl-NL" dirty="0" err="1"/>
              <a:t>miaverse</a:t>
            </a:r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9AEF373-EDF1-4BBF-98AE-C408480BB1CC}"/>
              </a:ext>
            </a:extLst>
          </p:cNvPr>
          <p:cNvGrpSpPr/>
          <p:nvPr/>
        </p:nvGrpSpPr>
        <p:grpSpPr>
          <a:xfrm>
            <a:off x="2529486" y="2522335"/>
            <a:ext cx="2046914" cy="539047"/>
            <a:chOff x="1254152" y="1500661"/>
            <a:chExt cx="2046914" cy="53904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C52FA27-6D7A-4DBF-825D-7830EED9AFC5}"/>
                </a:ext>
              </a:extLst>
            </p:cNvPr>
            <p:cNvSpPr/>
            <p:nvPr/>
          </p:nvSpPr>
          <p:spPr>
            <a:xfrm>
              <a:off x="1254152" y="1500661"/>
              <a:ext cx="2046914" cy="5390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0785E9-2CA0-4FD9-9169-F2812B07B44C}"/>
                </a:ext>
              </a:extLst>
            </p:cNvPr>
            <p:cNvSpPr txBox="1"/>
            <p:nvPr/>
          </p:nvSpPr>
          <p:spPr>
            <a:xfrm>
              <a:off x="1893648" y="1513764"/>
              <a:ext cx="7745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Grandview" panose="020B0604020202020204" pitchFamily="34" charset="0"/>
                </a:defRPr>
              </a:lvl1pPr>
            </a:lstStyle>
            <a:p>
              <a:r>
                <a:rPr lang="nl-NL" sz="2800" dirty="0" err="1">
                  <a:solidFill>
                    <a:schemeClr val="bg2">
                      <a:lumMod val="25000"/>
                    </a:schemeClr>
                  </a:solidFill>
                </a:rPr>
                <a:t>mia</a:t>
              </a:r>
              <a:endParaRPr lang="en-US" sz="28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B57811-E31B-485E-A403-000BA78690BB}"/>
              </a:ext>
            </a:extLst>
          </p:cNvPr>
          <p:cNvGrpSpPr/>
          <p:nvPr/>
        </p:nvGrpSpPr>
        <p:grpSpPr>
          <a:xfrm>
            <a:off x="9865451" y="4900409"/>
            <a:ext cx="2046914" cy="539047"/>
            <a:chOff x="3663190" y="1500661"/>
            <a:chExt cx="2046914" cy="53904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BD5BAA1-9CE4-4B40-AF62-B2FA9B630D37}"/>
                </a:ext>
              </a:extLst>
            </p:cNvPr>
            <p:cNvSpPr/>
            <p:nvPr/>
          </p:nvSpPr>
          <p:spPr>
            <a:xfrm>
              <a:off x="3663190" y="1500661"/>
              <a:ext cx="2046914" cy="5390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F6884C1-BC24-49D5-8D49-F8BEB336341B}"/>
                </a:ext>
              </a:extLst>
            </p:cNvPr>
            <p:cNvSpPr txBox="1"/>
            <p:nvPr/>
          </p:nvSpPr>
          <p:spPr>
            <a:xfrm>
              <a:off x="4248866" y="1585518"/>
              <a:ext cx="997389" cy="418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>
                  <a:latin typeface="Grandview" panose="020B0604020202020204" pitchFamily="34" charset="0"/>
                </a:rPr>
                <a:t>miaViz</a:t>
              </a:r>
              <a:endParaRPr lang="en-US" dirty="0">
                <a:latin typeface="Grandview" panose="020B0604020202020204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B3F329F-6F2D-4BE8-9873-EF0CDE6FEEA8}"/>
              </a:ext>
            </a:extLst>
          </p:cNvPr>
          <p:cNvGrpSpPr/>
          <p:nvPr/>
        </p:nvGrpSpPr>
        <p:grpSpPr>
          <a:xfrm>
            <a:off x="10470858" y="4361361"/>
            <a:ext cx="2046914" cy="539047"/>
            <a:chOff x="6096000" y="1500661"/>
            <a:chExt cx="2046914" cy="539047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D45EC46-7801-4FB2-AFC5-AC1C68CFE13E}"/>
                </a:ext>
              </a:extLst>
            </p:cNvPr>
            <p:cNvSpPr/>
            <p:nvPr/>
          </p:nvSpPr>
          <p:spPr>
            <a:xfrm>
              <a:off x="6096000" y="1500661"/>
              <a:ext cx="2046914" cy="5390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412E80-82B0-4071-9EC3-96048728A926}"/>
                </a:ext>
              </a:extLst>
            </p:cNvPr>
            <p:cNvSpPr txBox="1"/>
            <p:nvPr/>
          </p:nvSpPr>
          <p:spPr>
            <a:xfrm>
              <a:off x="6591908" y="1556158"/>
              <a:ext cx="1210588" cy="418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>
                  <a:latin typeface="Grandview" panose="020B0604020202020204" pitchFamily="34" charset="0"/>
                </a:rPr>
                <a:t>miaTime</a:t>
              </a:r>
              <a:endParaRPr lang="en-US" dirty="0">
                <a:latin typeface="Grandview" panose="020B0604020202020204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08855A-F074-4B0C-A4B1-909DAF807E92}"/>
              </a:ext>
            </a:extLst>
          </p:cNvPr>
          <p:cNvGrpSpPr/>
          <p:nvPr/>
        </p:nvGrpSpPr>
        <p:grpSpPr>
          <a:xfrm>
            <a:off x="10451128" y="3297091"/>
            <a:ext cx="2747869" cy="539047"/>
            <a:chOff x="8987406" y="1500661"/>
            <a:chExt cx="2747869" cy="539047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5E9CCA7-D875-4CEC-A2C5-3CBF82258B33}"/>
                </a:ext>
              </a:extLst>
            </p:cNvPr>
            <p:cNvSpPr/>
            <p:nvPr/>
          </p:nvSpPr>
          <p:spPr>
            <a:xfrm>
              <a:off x="8987406" y="1500661"/>
              <a:ext cx="2357305" cy="5390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0B8CF5-78CC-4895-B55C-BE143D94E11C}"/>
                </a:ext>
              </a:extLst>
            </p:cNvPr>
            <p:cNvSpPr txBox="1"/>
            <p:nvPr/>
          </p:nvSpPr>
          <p:spPr>
            <a:xfrm>
              <a:off x="8987407" y="1556158"/>
              <a:ext cx="2747868" cy="418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>
                  <a:latin typeface="Grandview" panose="020B0604020202020204" pitchFamily="34" charset="0"/>
                </a:rPr>
                <a:t>microbiomeDataSets</a:t>
              </a:r>
              <a:endParaRPr lang="en-US" dirty="0">
                <a:latin typeface="Grandview" panose="020B0604020202020204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C225F9A-B576-403C-8233-4AA62334E1E6}"/>
              </a:ext>
            </a:extLst>
          </p:cNvPr>
          <p:cNvSpPr txBox="1"/>
          <p:nvPr/>
        </p:nvSpPr>
        <p:spPr>
          <a:xfrm>
            <a:off x="1355699" y="4526833"/>
            <a:ext cx="1394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Grandview" panose="020B0604020202020204" pitchFamily="34" charset="0"/>
              </a:defRPr>
            </a:lvl1pPr>
          </a:lstStyle>
          <a:p>
            <a:r>
              <a:rPr lang="en-US" dirty="0"/>
              <a:t>Agglomeration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D813DA-8023-4E7F-B52C-66888DA95D70}"/>
              </a:ext>
            </a:extLst>
          </p:cNvPr>
          <p:cNvSpPr txBox="1"/>
          <p:nvPr/>
        </p:nvSpPr>
        <p:spPr>
          <a:xfrm>
            <a:off x="1448675" y="3345291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Grandview" panose="020B0604020202020204" pitchFamily="34" charset="0"/>
              </a:defRPr>
            </a:lvl1pPr>
          </a:lstStyle>
          <a:p>
            <a:r>
              <a:rPr lang="en-US" sz="1400" dirty="0"/>
              <a:t>Data loading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F65C9F-262A-44B9-A706-852DF4160E67}"/>
              </a:ext>
            </a:extLst>
          </p:cNvPr>
          <p:cNvSpPr txBox="1"/>
          <p:nvPr/>
        </p:nvSpPr>
        <p:spPr>
          <a:xfrm>
            <a:off x="4051142" y="3362174"/>
            <a:ext cx="1454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Grandview" panose="020B0604020202020204" pitchFamily="34" charset="0"/>
              </a:defRPr>
            </a:lvl1pPr>
          </a:lstStyle>
          <a:p>
            <a:r>
              <a:rPr lang="en-US" dirty="0"/>
              <a:t>Taxonomic data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CF3DC52-C0F4-4BBA-B77D-6BBC8771B3EC}"/>
              </a:ext>
            </a:extLst>
          </p:cNvPr>
          <p:cNvSpPr/>
          <p:nvPr/>
        </p:nvSpPr>
        <p:spPr>
          <a:xfrm>
            <a:off x="694660" y="3669951"/>
            <a:ext cx="2727562" cy="809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7AEBB71-8347-4E2F-91AF-6282A95A1830}"/>
              </a:ext>
            </a:extLst>
          </p:cNvPr>
          <p:cNvSpPr txBox="1"/>
          <p:nvPr/>
        </p:nvSpPr>
        <p:spPr>
          <a:xfrm>
            <a:off x="759505" y="3751419"/>
            <a:ext cx="2701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Grandview" panose="020B0604020202020204" pitchFamily="34" charset="0"/>
              </a:defRPr>
            </a:lvl1pPr>
          </a:lstStyle>
          <a:p>
            <a:r>
              <a:rPr lang="en-US" sz="1200" i="1" dirty="0" err="1"/>
              <a:t>makeTreeSummarizedExperiment</a:t>
            </a:r>
            <a:r>
              <a:rPr lang="en-US" sz="1200" i="1" dirty="0"/>
              <a:t>*()</a:t>
            </a:r>
          </a:p>
          <a:p>
            <a:r>
              <a:rPr lang="en-US" sz="1200" i="1" dirty="0" err="1"/>
              <a:t>loadFromBiom</a:t>
            </a:r>
            <a:r>
              <a:rPr lang="en-US" sz="1200" i="1" dirty="0"/>
              <a:t>()</a:t>
            </a:r>
          </a:p>
          <a:p>
            <a:r>
              <a:rPr lang="en-US" sz="1200" i="1" dirty="0"/>
              <a:t>loadFromQIIME2()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A972B18-343B-4B05-9EA2-06A01BA5EFF5}"/>
              </a:ext>
            </a:extLst>
          </p:cNvPr>
          <p:cNvSpPr txBox="1"/>
          <p:nvPr/>
        </p:nvSpPr>
        <p:spPr>
          <a:xfrm>
            <a:off x="1569019" y="1443364"/>
            <a:ext cx="7601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Grandview" panose="020B0604020202020204" pitchFamily="34" charset="0"/>
              </a:defRPr>
            </a:lvl1pPr>
          </a:lstStyle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DADA2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40FD09A-F115-4D2C-8DE5-07DD2DCD2B9A}"/>
              </a:ext>
            </a:extLst>
          </p:cNvPr>
          <p:cNvSpPr txBox="1"/>
          <p:nvPr/>
        </p:nvSpPr>
        <p:spPr>
          <a:xfrm>
            <a:off x="2329164" y="1443363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accent2">
                    <a:lumMod val="75000"/>
                  </a:schemeClr>
                </a:solidFill>
                <a:latin typeface="Grandview" panose="020B0604020202020204" pitchFamily="34" charset="0"/>
              </a:defRPr>
            </a:lvl1pPr>
          </a:lstStyle>
          <a:p>
            <a:r>
              <a:rPr lang="en-US" dirty="0" err="1"/>
              <a:t>Phyloseq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0BB887-2DEC-4747-AFA3-27046AEA8411}"/>
              </a:ext>
            </a:extLst>
          </p:cNvPr>
          <p:cNvSpPr txBox="1"/>
          <p:nvPr/>
        </p:nvSpPr>
        <p:spPr>
          <a:xfrm>
            <a:off x="3259227" y="1452550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Grandview" panose="020B0604020202020204" pitchFamily="34" charset="0"/>
              </a:defRPr>
            </a:lvl1pPr>
          </a:lstStyle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QIIME2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5E15921-933A-464A-BB85-DCB37E2E7B5E}"/>
              </a:ext>
            </a:extLst>
          </p:cNvPr>
          <p:cNvSpPr txBox="1"/>
          <p:nvPr/>
        </p:nvSpPr>
        <p:spPr>
          <a:xfrm>
            <a:off x="4001378" y="1443363"/>
            <a:ext cx="7665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Grandview" panose="020B0604020202020204" pitchFamily="34" charset="0"/>
              </a:defRPr>
            </a:lvl1pPr>
          </a:lstStyle>
          <a:p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</a:rPr>
              <a:t>Mothur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9A506E-7689-455A-A82C-4888AFA9B51A}"/>
              </a:ext>
            </a:extLst>
          </p:cNvPr>
          <p:cNvCxnSpPr>
            <a:cxnSpLocks/>
            <a:stCxn id="48" idx="2"/>
            <a:endCxn id="7" idx="0"/>
          </p:cNvCxnSpPr>
          <p:nvPr/>
        </p:nvCxnSpPr>
        <p:spPr>
          <a:xfrm>
            <a:off x="3552943" y="1866054"/>
            <a:ext cx="0" cy="65628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01A9089-7184-410E-B3B1-A1AC75503A53}"/>
              </a:ext>
            </a:extLst>
          </p:cNvPr>
          <p:cNvSpPr/>
          <p:nvPr/>
        </p:nvSpPr>
        <p:spPr>
          <a:xfrm>
            <a:off x="697297" y="4828210"/>
            <a:ext cx="2727562" cy="80926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3A40B29-3941-4845-94DD-CC0F9FDB7E2D}"/>
              </a:ext>
            </a:extLst>
          </p:cNvPr>
          <p:cNvSpPr txBox="1"/>
          <p:nvPr/>
        </p:nvSpPr>
        <p:spPr>
          <a:xfrm>
            <a:off x="694661" y="4884312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i="1">
                <a:latin typeface="Grandview" panose="020B0604020202020204" pitchFamily="34" charset="0"/>
              </a:defRPr>
            </a:lvl1pPr>
          </a:lstStyle>
          <a:p>
            <a:r>
              <a:rPr lang="en-US" dirty="0" err="1"/>
              <a:t>agglomerateByRank</a:t>
            </a:r>
            <a:r>
              <a:rPr lang="en-US" dirty="0"/>
              <a:t>()</a:t>
            </a:r>
          </a:p>
          <a:p>
            <a:r>
              <a:rPr lang="en-US" dirty="0" err="1"/>
              <a:t>mergeRows</a:t>
            </a:r>
            <a:r>
              <a:rPr lang="en-US" dirty="0"/>
              <a:t>(); </a:t>
            </a:r>
            <a:r>
              <a:rPr lang="en-US" dirty="0" err="1"/>
              <a:t>mergeCols</a:t>
            </a:r>
            <a:r>
              <a:rPr lang="en-US" dirty="0"/>
              <a:t>()</a:t>
            </a:r>
          </a:p>
          <a:p>
            <a:r>
              <a:rPr lang="en-US" dirty="0" err="1"/>
              <a:t>splitByRanks</a:t>
            </a:r>
            <a:r>
              <a:rPr lang="en-US" dirty="0"/>
              <a:t>()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5F4A1B4-DEA3-4075-97F3-B924BBEB2CB2}"/>
              </a:ext>
            </a:extLst>
          </p:cNvPr>
          <p:cNvGrpSpPr/>
          <p:nvPr/>
        </p:nvGrpSpPr>
        <p:grpSpPr>
          <a:xfrm>
            <a:off x="3565032" y="3669951"/>
            <a:ext cx="2739499" cy="809266"/>
            <a:chOff x="3388085" y="2298351"/>
            <a:chExt cx="2739499" cy="809266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B689544-6EBB-4DFE-A3CB-DF87D0D7F0B1}"/>
                </a:ext>
              </a:extLst>
            </p:cNvPr>
            <p:cNvSpPr/>
            <p:nvPr/>
          </p:nvSpPr>
          <p:spPr>
            <a:xfrm>
              <a:off x="3400022" y="2298351"/>
              <a:ext cx="2727562" cy="8092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9CD14B5-34F8-4893-B69D-C81733AD877E}"/>
                </a:ext>
              </a:extLst>
            </p:cNvPr>
            <p:cNvSpPr txBox="1"/>
            <p:nvPr/>
          </p:nvSpPr>
          <p:spPr>
            <a:xfrm>
              <a:off x="3388085" y="2359259"/>
              <a:ext cx="27113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i="1">
                  <a:latin typeface="Grandview" panose="020B0604020202020204" pitchFamily="34" charset="0"/>
                </a:defRPr>
              </a:lvl1pPr>
            </a:lstStyle>
            <a:p>
              <a:r>
                <a:rPr lang="en-US" dirty="0" err="1"/>
                <a:t>taxonomyRanks</a:t>
              </a:r>
              <a:r>
                <a:rPr lang="en-US" dirty="0"/>
                <a:t>(); </a:t>
              </a:r>
              <a:r>
                <a:rPr lang="en-US" dirty="0" err="1"/>
                <a:t>checkTaxonomy</a:t>
              </a:r>
              <a:r>
                <a:rPr lang="en-US" dirty="0"/>
                <a:t>() </a:t>
              </a:r>
            </a:p>
            <a:p>
              <a:r>
                <a:rPr lang="en-US" dirty="0" err="1"/>
                <a:t>addTaxonomyTree</a:t>
              </a:r>
              <a:r>
                <a:rPr lang="en-US" dirty="0"/>
                <a:t>()</a:t>
              </a:r>
            </a:p>
            <a:p>
              <a:r>
                <a:rPr lang="en-US" dirty="0" err="1"/>
                <a:t>IdTaxaToDataFrame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1386FC-8831-414E-816C-2C9136F3B5A3}"/>
              </a:ext>
            </a:extLst>
          </p:cNvPr>
          <p:cNvGrpSpPr/>
          <p:nvPr/>
        </p:nvGrpSpPr>
        <p:grpSpPr>
          <a:xfrm>
            <a:off x="718703" y="5697112"/>
            <a:ext cx="2730199" cy="1133926"/>
            <a:chOff x="6141493" y="1973690"/>
            <a:chExt cx="2730199" cy="113392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7A00D44-EDEA-4A97-822F-056368D02642}"/>
                </a:ext>
              </a:extLst>
            </p:cNvPr>
            <p:cNvSpPr txBox="1"/>
            <p:nvPr/>
          </p:nvSpPr>
          <p:spPr>
            <a:xfrm>
              <a:off x="6789373" y="1973690"/>
              <a:ext cx="14318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>
                  <a:latin typeface="Grandview" panose="020B0604020202020204" pitchFamily="34" charset="0"/>
                </a:defRPr>
              </a:lvl1pPr>
            </a:lstStyle>
            <a:p>
              <a:r>
                <a:rPr lang="en-US" dirty="0"/>
                <a:t>Transformation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34BE1E2-C3A1-4956-B69C-E7B4FFACD27E}"/>
                </a:ext>
              </a:extLst>
            </p:cNvPr>
            <p:cNvGrpSpPr/>
            <p:nvPr/>
          </p:nvGrpSpPr>
          <p:grpSpPr>
            <a:xfrm>
              <a:off x="6141493" y="2298350"/>
              <a:ext cx="2730199" cy="809266"/>
              <a:chOff x="6250569" y="2281468"/>
              <a:chExt cx="2730199" cy="809266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2ECC14C4-2475-451A-8117-A5F65C8796A4}"/>
                  </a:ext>
                </a:extLst>
              </p:cNvPr>
              <p:cNvSpPr/>
              <p:nvPr/>
            </p:nvSpPr>
            <p:spPr>
              <a:xfrm>
                <a:off x="6253206" y="2281468"/>
                <a:ext cx="2727562" cy="8092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DAF6A61-D68D-4F52-ABBC-D6AEC2CB413F}"/>
                  </a:ext>
                </a:extLst>
              </p:cNvPr>
              <p:cNvSpPr txBox="1"/>
              <p:nvPr/>
            </p:nvSpPr>
            <p:spPr>
              <a:xfrm>
                <a:off x="6250569" y="2337569"/>
                <a:ext cx="27275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200" i="1">
                    <a:latin typeface="Grandview" panose="020B0604020202020204" pitchFamily="34" charset="0"/>
                  </a:defRPr>
                </a:lvl1pPr>
              </a:lstStyle>
              <a:p>
                <a:r>
                  <a:rPr lang="en-US" dirty="0" err="1"/>
                  <a:t>transformCounts</a:t>
                </a:r>
                <a:r>
                  <a:rPr lang="en-US" dirty="0"/>
                  <a:t>()</a:t>
                </a:r>
              </a:p>
              <a:p>
                <a:r>
                  <a:rPr lang="en-US" dirty="0" err="1"/>
                  <a:t>ZTransform</a:t>
                </a:r>
                <a:r>
                  <a:rPr lang="en-US" dirty="0"/>
                  <a:t>() </a:t>
                </a:r>
              </a:p>
              <a:p>
                <a:r>
                  <a:rPr lang="en-US" dirty="0" err="1"/>
                  <a:t>relAbundanceCounts</a:t>
                </a:r>
                <a:r>
                  <a:rPr lang="en-US" dirty="0"/>
                  <a:t>()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4C5C15-49E5-46A1-9352-0150CCA93975}"/>
              </a:ext>
            </a:extLst>
          </p:cNvPr>
          <p:cNvGrpSpPr/>
          <p:nvPr/>
        </p:nvGrpSpPr>
        <p:grpSpPr>
          <a:xfrm>
            <a:off x="3552943" y="5710942"/>
            <a:ext cx="2735498" cy="1120096"/>
            <a:chOff x="3260231" y="3147813"/>
            <a:chExt cx="2735498" cy="112009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B680876-5C3E-457E-9974-82A40F9F6C27}"/>
                </a:ext>
              </a:extLst>
            </p:cNvPr>
            <p:cNvSpPr txBox="1"/>
            <p:nvPr/>
          </p:nvSpPr>
          <p:spPr>
            <a:xfrm>
              <a:off x="3861518" y="3147813"/>
              <a:ext cx="1508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>
                  <a:latin typeface="Grandview" panose="020B0604020202020204" pitchFamily="34" charset="0"/>
                </a:defRPr>
              </a:lvl1pPr>
            </a:lstStyle>
            <a:p>
              <a:r>
                <a:rPr lang="en-US" dirty="0"/>
                <a:t>Diversity indices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91B1D05-605F-42CF-9CD6-EE5E51AF68DD}"/>
                </a:ext>
              </a:extLst>
            </p:cNvPr>
            <p:cNvSpPr/>
            <p:nvPr/>
          </p:nvSpPr>
          <p:spPr>
            <a:xfrm>
              <a:off x="3268167" y="3456610"/>
              <a:ext cx="2727562" cy="8092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B41F875-9385-4669-BAE9-B7503A9C7FD6}"/>
                </a:ext>
              </a:extLst>
            </p:cNvPr>
            <p:cNvSpPr txBox="1"/>
            <p:nvPr/>
          </p:nvSpPr>
          <p:spPr>
            <a:xfrm>
              <a:off x="3260231" y="3436912"/>
              <a:ext cx="26244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i="1">
                  <a:latin typeface="Grandview" panose="020B0604020202020204" pitchFamily="34" charset="0"/>
                </a:defRPr>
              </a:lvl1pPr>
            </a:lstStyle>
            <a:p>
              <a:r>
                <a:rPr lang="en-US" dirty="0" err="1"/>
                <a:t>estimateDiversity</a:t>
              </a:r>
              <a:r>
                <a:rPr lang="en-US" dirty="0"/>
                <a:t>(); </a:t>
              </a:r>
              <a:r>
                <a:rPr lang="en-US" dirty="0" err="1"/>
                <a:t>estimateFaith</a:t>
              </a:r>
              <a:r>
                <a:rPr lang="en-US" dirty="0"/>
                <a:t>()</a:t>
              </a:r>
            </a:p>
            <a:p>
              <a:r>
                <a:rPr lang="en-US" dirty="0" err="1"/>
                <a:t>estimateEvenness</a:t>
              </a:r>
              <a:r>
                <a:rPr lang="en-US" dirty="0"/>
                <a:t>()</a:t>
              </a:r>
            </a:p>
            <a:p>
              <a:r>
                <a:rPr lang="en-US" dirty="0" err="1"/>
                <a:t>calculateUniFrac</a:t>
              </a:r>
              <a:r>
                <a:rPr lang="en-US" dirty="0"/>
                <a:t>(); </a:t>
              </a:r>
              <a:r>
                <a:rPr lang="en-US" dirty="0" err="1"/>
                <a:t>calculateJSD</a:t>
              </a:r>
              <a:r>
                <a:rPr lang="en-US" dirty="0"/>
                <a:t>()</a:t>
              </a:r>
            </a:p>
            <a:p>
              <a:r>
                <a:rPr lang="en-US" dirty="0" err="1"/>
                <a:t>calculateDPCoA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CE6AE2C-C1C2-4478-853B-BEF9EC4FD518}"/>
              </a:ext>
            </a:extLst>
          </p:cNvPr>
          <p:cNvGrpSpPr/>
          <p:nvPr/>
        </p:nvGrpSpPr>
        <p:grpSpPr>
          <a:xfrm>
            <a:off x="10781068" y="5955228"/>
            <a:ext cx="715963" cy="539047"/>
            <a:chOff x="3523007" y="892982"/>
            <a:chExt cx="715963" cy="539047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0B24DDCB-9696-49DF-BD2C-BC0FADD30669}"/>
                </a:ext>
              </a:extLst>
            </p:cNvPr>
            <p:cNvSpPr/>
            <p:nvPr/>
          </p:nvSpPr>
          <p:spPr>
            <a:xfrm>
              <a:off x="3523007" y="892982"/>
              <a:ext cx="715963" cy="539047"/>
            </a:xfrm>
            <a:custGeom>
              <a:avLst/>
              <a:gdLst>
                <a:gd name="connsiteX0" fmla="*/ 0 w 715963"/>
                <a:gd name="connsiteY0" fmla="*/ 89843 h 539047"/>
                <a:gd name="connsiteX1" fmla="*/ 89843 w 715963"/>
                <a:gd name="connsiteY1" fmla="*/ 0 h 539047"/>
                <a:gd name="connsiteX2" fmla="*/ 626120 w 715963"/>
                <a:gd name="connsiteY2" fmla="*/ 0 h 539047"/>
                <a:gd name="connsiteX3" fmla="*/ 715963 w 715963"/>
                <a:gd name="connsiteY3" fmla="*/ 89843 h 539047"/>
                <a:gd name="connsiteX4" fmla="*/ 715963 w 715963"/>
                <a:gd name="connsiteY4" fmla="*/ 449204 h 539047"/>
                <a:gd name="connsiteX5" fmla="*/ 626120 w 715963"/>
                <a:gd name="connsiteY5" fmla="*/ 539047 h 539047"/>
                <a:gd name="connsiteX6" fmla="*/ 89843 w 715963"/>
                <a:gd name="connsiteY6" fmla="*/ 539047 h 539047"/>
                <a:gd name="connsiteX7" fmla="*/ 0 w 715963"/>
                <a:gd name="connsiteY7" fmla="*/ 449204 h 539047"/>
                <a:gd name="connsiteX8" fmla="*/ 0 w 715963"/>
                <a:gd name="connsiteY8" fmla="*/ 89843 h 53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5963" h="539047" fill="none" extrusionOk="0">
                  <a:moveTo>
                    <a:pt x="0" y="89843"/>
                  </a:moveTo>
                  <a:cubicBezTo>
                    <a:pt x="-3881" y="41435"/>
                    <a:pt x="46182" y="8498"/>
                    <a:pt x="89843" y="0"/>
                  </a:cubicBezTo>
                  <a:cubicBezTo>
                    <a:pt x="335144" y="5453"/>
                    <a:pt x="373833" y="7273"/>
                    <a:pt x="626120" y="0"/>
                  </a:cubicBezTo>
                  <a:cubicBezTo>
                    <a:pt x="679745" y="2913"/>
                    <a:pt x="713577" y="43269"/>
                    <a:pt x="715963" y="89843"/>
                  </a:cubicBezTo>
                  <a:cubicBezTo>
                    <a:pt x="707437" y="176820"/>
                    <a:pt x="717494" y="282459"/>
                    <a:pt x="715963" y="449204"/>
                  </a:cubicBezTo>
                  <a:cubicBezTo>
                    <a:pt x="721535" y="503908"/>
                    <a:pt x="672513" y="543908"/>
                    <a:pt x="626120" y="539047"/>
                  </a:cubicBezTo>
                  <a:cubicBezTo>
                    <a:pt x="402372" y="512988"/>
                    <a:pt x="288272" y="558067"/>
                    <a:pt x="89843" y="539047"/>
                  </a:cubicBezTo>
                  <a:cubicBezTo>
                    <a:pt x="46572" y="536423"/>
                    <a:pt x="2192" y="501858"/>
                    <a:pt x="0" y="449204"/>
                  </a:cubicBezTo>
                  <a:cubicBezTo>
                    <a:pt x="8179" y="359874"/>
                    <a:pt x="14481" y="208304"/>
                    <a:pt x="0" y="89843"/>
                  </a:cubicBezTo>
                  <a:close/>
                </a:path>
                <a:path w="715963" h="539047" stroke="0" extrusionOk="0">
                  <a:moveTo>
                    <a:pt x="0" y="89843"/>
                  </a:moveTo>
                  <a:cubicBezTo>
                    <a:pt x="-6437" y="50148"/>
                    <a:pt x="44832" y="-1466"/>
                    <a:pt x="89843" y="0"/>
                  </a:cubicBezTo>
                  <a:cubicBezTo>
                    <a:pt x="270826" y="4344"/>
                    <a:pt x="487998" y="11720"/>
                    <a:pt x="626120" y="0"/>
                  </a:cubicBezTo>
                  <a:cubicBezTo>
                    <a:pt x="676593" y="9303"/>
                    <a:pt x="714149" y="43578"/>
                    <a:pt x="715963" y="89843"/>
                  </a:cubicBezTo>
                  <a:cubicBezTo>
                    <a:pt x="729909" y="207376"/>
                    <a:pt x="707851" y="364420"/>
                    <a:pt x="715963" y="449204"/>
                  </a:cubicBezTo>
                  <a:cubicBezTo>
                    <a:pt x="713035" y="507839"/>
                    <a:pt x="672842" y="539066"/>
                    <a:pt x="626120" y="539047"/>
                  </a:cubicBezTo>
                  <a:cubicBezTo>
                    <a:pt x="461241" y="550328"/>
                    <a:pt x="302065" y="524112"/>
                    <a:pt x="89843" y="539047"/>
                  </a:cubicBezTo>
                  <a:cubicBezTo>
                    <a:pt x="47379" y="543793"/>
                    <a:pt x="-3174" y="488593"/>
                    <a:pt x="0" y="449204"/>
                  </a:cubicBezTo>
                  <a:cubicBezTo>
                    <a:pt x="-4908" y="318496"/>
                    <a:pt x="11811" y="193467"/>
                    <a:pt x="0" y="8984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656308309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99A96E2-E42C-4A68-989B-33159E1F9909}"/>
                </a:ext>
              </a:extLst>
            </p:cNvPr>
            <p:cNvSpPr txBox="1"/>
            <p:nvPr/>
          </p:nvSpPr>
          <p:spPr>
            <a:xfrm>
              <a:off x="3533328" y="992951"/>
              <a:ext cx="705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Grandview" panose="020B0604020202020204" pitchFamily="34" charset="0"/>
                </a:defRPr>
              </a:lvl1pPr>
            </a:lstStyle>
            <a:p>
              <a:r>
                <a:rPr lang="en-US" sz="1400" dirty="0" err="1">
                  <a:solidFill>
                    <a:schemeClr val="accent2">
                      <a:lumMod val="75000"/>
                    </a:schemeClr>
                  </a:solidFill>
                </a:rPr>
                <a:t>IdTaxa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D157CA8-820B-4332-ABB3-A44FD0ECCD27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 flipH="1" flipV="1">
            <a:off x="10781067" y="6224751"/>
            <a:ext cx="1240796" cy="1135845"/>
          </a:xfrm>
          <a:prstGeom prst="bentConnector4">
            <a:avLst>
              <a:gd name="adj1" fmla="val -18424"/>
              <a:gd name="adj2" fmla="val 61864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7D771E7-7B0E-436C-B394-B8A70336B1CD}"/>
              </a:ext>
            </a:extLst>
          </p:cNvPr>
          <p:cNvGrpSpPr/>
          <p:nvPr/>
        </p:nvGrpSpPr>
        <p:grpSpPr>
          <a:xfrm>
            <a:off x="3569032" y="4518018"/>
            <a:ext cx="2735498" cy="1119458"/>
            <a:chOff x="3260231" y="3148451"/>
            <a:chExt cx="2735498" cy="111945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BE5C4EC-A7B9-46C8-AB72-A2AD2155DE89}"/>
                </a:ext>
              </a:extLst>
            </p:cNvPr>
            <p:cNvSpPr txBox="1"/>
            <p:nvPr/>
          </p:nvSpPr>
          <p:spPr>
            <a:xfrm>
              <a:off x="4215024" y="3148451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400">
                  <a:latin typeface="Grandview" panose="020B0604020202020204" pitchFamily="34" charset="0"/>
                </a:defRPr>
              </a:lvl1pPr>
            </a:lstStyle>
            <a:p>
              <a:r>
                <a:rPr lang="en-US" dirty="0"/>
                <a:t>Utilities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EEE44D5-C0C0-4137-B002-BE0E84BF61A1}"/>
                </a:ext>
              </a:extLst>
            </p:cNvPr>
            <p:cNvSpPr/>
            <p:nvPr/>
          </p:nvSpPr>
          <p:spPr>
            <a:xfrm>
              <a:off x="3268167" y="3456610"/>
              <a:ext cx="2727562" cy="8092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BF69EA4-BDBC-41E1-B726-834F4A56C40F}"/>
                </a:ext>
              </a:extLst>
            </p:cNvPr>
            <p:cNvSpPr txBox="1"/>
            <p:nvPr/>
          </p:nvSpPr>
          <p:spPr>
            <a:xfrm>
              <a:off x="3260231" y="3436912"/>
              <a:ext cx="166423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i="1">
                  <a:latin typeface="Grandview" panose="020B0604020202020204" pitchFamily="34" charset="0"/>
                </a:defRPr>
              </a:lvl1pPr>
            </a:lstStyle>
            <a:p>
              <a:r>
                <a:rPr lang="en-US" dirty="0"/>
                <a:t>summary() </a:t>
              </a:r>
            </a:p>
            <a:p>
              <a:r>
                <a:rPr lang="en-US" dirty="0" err="1"/>
                <a:t>countDominantTaxa</a:t>
              </a:r>
              <a:r>
                <a:rPr lang="en-US" dirty="0"/>
                <a:t>()</a:t>
              </a:r>
            </a:p>
            <a:p>
              <a:r>
                <a:rPr lang="en-US" dirty="0" err="1"/>
                <a:t>meltAssay</a:t>
              </a:r>
              <a:r>
                <a:rPr lang="en-US" dirty="0"/>
                <a:t>()</a:t>
              </a:r>
            </a:p>
            <a:p>
              <a:r>
                <a:rPr lang="en-US" dirty="0"/>
                <a:t>get*(); subset*()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5AE5632-85C2-4B16-85CC-768916BD5E1B}"/>
              </a:ext>
            </a:extLst>
          </p:cNvPr>
          <p:cNvGrpSpPr/>
          <p:nvPr/>
        </p:nvGrpSpPr>
        <p:grpSpPr>
          <a:xfrm>
            <a:off x="10216571" y="2486266"/>
            <a:ext cx="3289684" cy="539047"/>
            <a:chOff x="8987406" y="1500661"/>
            <a:chExt cx="3289684" cy="539047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679D22BB-87F3-42AE-9FDD-A0F37BF1D41A}"/>
                </a:ext>
              </a:extLst>
            </p:cNvPr>
            <p:cNvSpPr/>
            <p:nvPr/>
          </p:nvSpPr>
          <p:spPr>
            <a:xfrm>
              <a:off x="8987406" y="1500661"/>
              <a:ext cx="2826415" cy="5390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AB38451-B6CF-4FF8-9467-2B5AE81CBF3A}"/>
                </a:ext>
              </a:extLst>
            </p:cNvPr>
            <p:cNvSpPr txBox="1"/>
            <p:nvPr/>
          </p:nvSpPr>
          <p:spPr>
            <a:xfrm>
              <a:off x="8987407" y="1556158"/>
              <a:ext cx="3289683" cy="418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dirty="0" err="1">
                  <a:solidFill>
                    <a:srgbClr val="333333"/>
                  </a:solidFill>
                  <a:latin typeface="Helvetica Neue"/>
                </a:rPr>
                <a:t>curatedMetagenomicData</a:t>
              </a:r>
              <a:endParaRPr lang="en-US" dirty="0">
                <a:solidFill>
                  <a:srgbClr val="333333"/>
                </a:solidFill>
                <a:latin typeface="Helvetica Neue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BB20FC6-ED20-4BB3-8EF1-1FF6BCEFF731}"/>
              </a:ext>
            </a:extLst>
          </p:cNvPr>
          <p:cNvGrpSpPr/>
          <p:nvPr/>
        </p:nvGrpSpPr>
        <p:grpSpPr>
          <a:xfrm>
            <a:off x="10216571" y="8145892"/>
            <a:ext cx="2265364" cy="539047"/>
            <a:chOff x="7659368" y="1691519"/>
            <a:chExt cx="2265364" cy="539047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51EBFA37-CE69-4D1F-96C9-C6C045C30E60}"/>
                </a:ext>
              </a:extLst>
            </p:cNvPr>
            <p:cNvSpPr/>
            <p:nvPr/>
          </p:nvSpPr>
          <p:spPr>
            <a:xfrm>
              <a:off x="7659368" y="1691519"/>
              <a:ext cx="2206082" cy="539047"/>
            </a:xfrm>
            <a:custGeom>
              <a:avLst/>
              <a:gdLst>
                <a:gd name="connsiteX0" fmla="*/ 0 w 2206082"/>
                <a:gd name="connsiteY0" fmla="*/ 89843 h 539047"/>
                <a:gd name="connsiteX1" fmla="*/ 89843 w 2206082"/>
                <a:gd name="connsiteY1" fmla="*/ 0 h 539047"/>
                <a:gd name="connsiteX2" fmla="*/ 745044 w 2206082"/>
                <a:gd name="connsiteY2" fmla="*/ 0 h 539047"/>
                <a:gd name="connsiteX3" fmla="*/ 1420510 w 2206082"/>
                <a:gd name="connsiteY3" fmla="*/ 0 h 539047"/>
                <a:gd name="connsiteX4" fmla="*/ 2116239 w 2206082"/>
                <a:gd name="connsiteY4" fmla="*/ 0 h 539047"/>
                <a:gd name="connsiteX5" fmla="*/ 2206082 w 2206082"/>
                <a:gd name="connsiteY5" fmla="*/ 89843 h 539047"/>
                <a:gd name="connsiteX6" fmla="*/ 2206082 w 2206082"/>
                <a:gd name="connsiteY6" fmla="*/ 449204 h 539047"/>
                <a:gd name="connsiteX7" fmla="*/ 2116239 w 2206082"/>
                <a:gd name="connsiteY7" fmla="*/ 539047 h 539047"/>
                <a:gd name="connsiteX8" fmla="*/ 1400246 w 2206082"/>
                <a:gd name="connsiteY8" fmla="*/ 539047 h 539047"/>
                <a:gd name="connsiteX9" fmla="*/ 745044 w 2206082"/>
                <a:gd name="connsiteY9" fmla="*/ 539047 h 539047"/>
                <a:gd name="connsiteX10" fmla="*/ 89843 w 2206082"/>
                <a:gd name="connsiteY10" fmla="*/ 539047 h 539047"/>
                <a:gd name="connsiteX11" fmla="*/ 0 w 2206082"/>
                <a:gd name="connsiteY11" fmla="*/ 449204 h 539047"/>
                <a:gd name="connsiteX12" fmla="*/ 0 w 2206082"/>
                <a:gd name="connsiteY12" fmla="*/ 89843 h 53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6082" h="539047" fill="none" extrusionOk="0">
                  <a:moveTo>
                    <a:pt x="0" y="89843"/>
                  </a:moveTo>
                  <a:cubicBezTo>
                    <a:pt x="4862" y="36703"/>
                    <a:pt x="40095" y="-9305"/>
                    <a:pt x="89843" y="0"/>
                  </a:cubicBezTo>
                  <a:cubicBezTo>
                    <a:pt x="343377" y="-2708"/>
                    <a:pt x="433171" y="5347"/>
                    <a:pt x="745044" y="0"/>
                  </a:cubicBezTo>
                  <a:cubicBezTo>
                    <a:pt x="1056917" y="-5347"/>
                    <a:pt x="1169568" y="-30032"/>
                    <a:pt x="1420510" y="0"/>
                  </a:cubicBezTo>
                  <a:cubicBezTo>
                    <a:pt x="1671452" y="30032"/>
                    <a:pt x="1866362" y="-25865"/>
                    <a:pt x="2116239" y="0"/>
                  </a:cubicBezTo>
                  <a:cubicBezTo>
                    <a:pt x="2172206" y="-2624"/>
                    <a:pt x="2208274" y="43259"/>
                    <a:pt x="2206082" y="89843"/>
                  </a:cubicBezTo>
                  <a:cubicBezTo>
                    <a:pt x="2197903" y="179173"/>
                    <a:pt x="2191601" y="330743"/>
                    <a:pt x="2206082" y="449204"/>
                  </a:cubicBezTo>
                  <a:cubicBezTo>
                    <a:pt x="2199628" y="499416"/>
                    <a:pt x="2167540" y="539616"/>
                    <a:pt x="2116239" y="539047"/>
                  </a:cubicBezTo>
                  <a:cubicBezTo>
                    <a:pt x="1858167" y="540746"/>
                    <a:pt x="1709146" y="550984"/>
                    <a:pt x="1400246" y="539047"/>
                  </a:cubicBezTo>
                  <a:cubicBezTo>
                    <a:pt x="1091346" y="527110"/>
                    <a:pt x="943323" y="564529"/>
                    <a:pt x="745044" y="539047"/>
                  </a:cubicBezTo>
                  <a:cubicBezTo>
                    <a:pt x="546765" y="513565"/>
                    <a:pt x="401146" y="565682"/>
                    <a:pt x="89843" y="539047"/>
                  </a:cubicBezTo>
                  <a:cubicBezTo>
                    <a:pt x="37936" y="528034"/>
                    <a:pt x="-1318" y="497808"/>
                    <a:pt x="0" y="449204"/>
                  </a:cubicBezTo>
                  <a:cubicBezTo>
                    <a:pt x="-4623" y="338043"/>
                    <a:pt x="15629" y="262653"/>
                    <a:pt x="0" y="89843"/>
                  </a:cubicBezTo>
                  <a:close/>
                </a:path>
                <a:path w="2206082" h="539047" stroke="0" extrusionOk="0">
                  <a:moveTo>
                    <a:pt x="0" y="89843"/>
                  </a:moveTo>
                  <a:cubicBezTo>
                    <a:pt x="-6437" y="50148"/>
                    <a:pt x="44832" y="-1466"/>
                    <a:pt x="89843" y="0"/>
                  </a:cubicBezTo>
                  <a:cubicBezTo>
                    <a:pt x="220024" y="-24085"/>
                    <a:pt x="489277" y="-15212"/>
                    <a:pt x="724780" y="0"/>
                  </a:cubicBezTo>
                  <a:cubicBezTo>
                    <a:pt x="960283" y="15212"/>
                    <a:pt x="1145254" y="-19123"/>
                    <a:pt x="1400246" y="0"/>
                  </a:cubicBezTo>
                  <a:cubicBezTo>
                    <a:pt x="1655238" y="19123"/>
                    <a:pt x="1840041" y="26484"/>
                    <a:pt x="2116239" y="0"/>
                  </a:cubicBezTo>
                  <a:cubicBezTo>
                    <a:pt x="2158426" y="3962"/>
                    <a:pt x="2199865" y="46453"/>
                    <a:pt x="2206082" y="89843"/>
                  </a:cubicBezTo>
                  <a:cubicBezTo>
                    <a:pt x="2197713" y="199996"/>
                    <a:pt x="2221034" y="358489"/>
                    <a:pt x="2206082" y="449204"/>
                  </a:cubicBezTo>
                  <a:cubicBezTo>
                    <a:pt x="2201631" y="504778"/>
                    <a:pt x="2157878" y="546201"/>
                    <a:pt x="2116239" y="539047"/>
                  </a:cubicBezTo>
                  <a:cubicBezTo>
                    <a:pt x="1892218" y="537570"/>
                    <a:pt x="1711704" y="506074"/>
                    <a:pt x="1440774" y="539047"/>
                  </a:cubicBezTo>
                  <a:cubicBezTo>
                    <a:pt x="1169845" y="572020"/>
                    <a:pt x="1055166" y="528351"/>
                    <a:pt x="826100" y="539047"/>
                  </a:cubicBezTo>
                  <a:cubicBezTo>
                    <a:pt x="597034" y="549743"/>
                    <a:pt x="380410" y="524442"/>
                    <a:pt x="89843" y="539047"/>
                  </a:cubicBezTo>
                  <a:cubicBezTo>
                    <a:pt x="29642" y="540132"/>
                    <a:pt x="-7519" y="496114"/>
                    <a:pt x="0" y="449204"/>
                  </a:cubicBezTo>
                  <a:cubicBezTo>
                    <a:pt x="9576" y="337954"/>
                    <a:pt x="12347" y="177536"/>
                    <a:pt x="0" y="8984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656308309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E5BE0AD-E8CF-4654-8A0C-38A947CCDEFE}"/>
                </a:ext>
              </a:extLst>
            </p:cNvPr>
            <p:cNvSpPr txBox="1"/>
            <p:nvPr/>
          </p:nvSpPr>
          <p:spPr>
            <a:xfrm>
              <a:off x="7659368" y="1788336"/>
              <a:ext cx="2265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Grandview" panose="020B0604020202020204" pitchFamily="34" charset="0"/>
                </a:defRPr>
              </a:lvl1pPr>
            </a:lstStyle>
            <a:p>
              <a:r>
                <a:rPr lang="en-US" sz="1400" dirty="0" err="1">
                  <a:solidFill>
                    <a:schemeClr val="accent2">
                      <a:lumMod val="75000"/>
                    </a:schemeClr>
                  </a:solidFill>
                </a:rPr>
                <a:t>curatedMetagenomicData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6F2EE5A4-BC9C-458D-83D1-6EC568CB1006}"/>
              </a:ext>
            </a:extLst>
          </p:cNvPr>
          <p:cNvSpPr txBox="1"/>
          <p:nvPr/>
        </p:nvSpPr>
        <p:spPr>
          <a:xfrm>
            <a:off x="4730705" y="1458815"/>
            <a:ext cx="808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Grandview" panose="020B0604020202020204" pitchFamily="34" charset="0"/>
              </a:defRPr>
            </a:lvl1pPr>
          </a:lstStyle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Others..</a:t>
            </a:r>
          </a:p>
        </p:txBody>
      </p:sp>
    </p:spTree>
    <p:extLst>
      <p:ext uri="{BB962C8B-B14F-4D97-AF65-F5344CB8AC3E}">
        <p14:creationId xmlns:p14="http://schemas.microsoft.com/office/powerpoint/2010/main" val="2492510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64AD99-6A0C-40D0-89C7-8170ABE490B1}"/>
              </a:ext>
            </a:extLst>
          </p:cNvPr>
          <p:cNvSpPr/>
          <p:nvPr/>
        </p:nvSpPr>
        <p:spPr>
          <a:xfrm>
            <a:off x="372437" y="2305051"/>
            <a:ext cx="11948255" cy="5381625"/>
          </a:xfrm>
          <a:custGeom>
            <a:avLst/>
            <a:gdLst>
              <a:gd name="connsiteX0" fmla="*/ 0 w 11948255"/>
              <a:gd name="connsiteY0" fmla="*/ 0 h 5381625"/>
              <a:gd name="connsiteX1" fmla="*/ 305344 w 11948255"/>
              <a:gd name="connsiteY1" fmla="*/ 0 h 5381625"/>
              <a:gd name="connsiteX2" fmla="*/ 730171 w 11948255"/>
              <a:gd name="connsiteY2" fmla="*/ 0 h 5381625"/>
              <a:gd name="connsiteX3" fmla="*/ 1632928 w 11948255"/>
              <a:gd name="connsiteY3" fmla="*/ 0 h 5381625"/>
              <a:gd name="connsiteX4" fmla="*/ 2296720 w 11948255"/>
              <a:gd name="connsiteY4" fmla="*/ 0 h 5381625"/>
              <a:gd name="connsiteX5" fmla="*/ 2602064 w 11948255"/>
              <a:gd name="connsiteY5" fmla="*/ 0 h 5381625"/>
              <a:gd name="connsiteX6" fmla="*/ 3265856 w 11948255"/>
              <a:gd name="connsiteY6" fmla="*/ 0 h 5381625"/>
              <a:gd name="connsiteX7" fmla="*/ 3690683 w 11948255"/>
              <a:gd name="connsiteY7" fmla="*/ 0 h 5381625"/>
              <a:gd name="connsiteX8" fmla="*/ 4115510 w 11948255"/>
              <a:gd name="connsiteY8" fmla="*/ 0 h 5381625"/>
              <a:gd name="connsiteX9" fmla="*/ 4420854 w 11948255"/>
              <a:gd name="connsiteY9" fmla="*/ 0 h 5381625"/>
              <a:gd name="connsiteX10" fmla="*/ 4965164 w 11948255"/>
              <a:gd name="connsiteY10" fmla="*/ 0 h 5381625"/>
              <a:gd name="connsiteX11" fmla="*/ 5628956 w 11948255"/>
              <a:gd name="connsiteY11" fmla="*/ 0 h 5381625"/>
              <a:gd name="connsiteX12" fmla="*/ 6173265 w 11948255"/>
              <a:gd name="connsiteY12" fmla="*/ 0 h 5381625"/>
              <a:gd name="connsiteX13" fmla="*/ 6717574 w 11948255"/>
              <a:gd name="connsiteY13" fmla="*/ 0 h 5381625"/>
              <a:gd name="connsiteX14" fmla="*/ 7261884 w 11948255"/>
              <a:gd name="connsiteY14" fmla="*/ 0 h 5381625"/>
              <a:gd name="connsiteX15" fmla="*/ 7567228 w 11948255"/>
              <a:gd name="connsiteY15" fmla="*/ 0 h 5381625"/>
              <a:gd name="connsiteX16" fmla="*/ 8350503 w 11948255"/>
              <a:gd name="connsiteY16" fmla="*/ 0 h 5381625"/>
              <a:gd name="connsiteX17" fmla="*/ 9014295 w 11948255"/>
              <a:gd name="connsiteY17" fmla="*/ 0 h 5381625"/>
              <a:gd name="connsiteX18" fmla="*/ 9319639 w 11948255"/>
              <a:gd name="connsiteY18" fmla="*/ 0 h 5381625"/>
              <a:gd name="connsiteX19" fmla="*/ 9624983 w 11948255"/>
              <a:gd name="connsiteY19" fmla="*/ 0 h 5381625"/>
              <a:gd name="connsiteX20" fmla="*/ 10169293 w 11948255"/>
              <a:gd name="connsiteY20" fmla="*/ 0 h 5381625"/>
              <a:gd name="connsiteX21" fmla="*/ 10474637 w 11948255"/>
              <a:gd name="connsiteY21" fmla="*/ 0 h 5381625"/>
              <a:gd name="connsiteX22" fmla="*/ 11138429 w 11948255"/>
              <a:gd name="connsiteY22" fmla="*/ 0 h 5381625"/>
              <a:gd name="connsiteX23" fmla="*/ 11948255 w 11948255"/>
              <a:gd name="connsiteY23" fmla="*/ 0 h 5381625"/>
              <a:gd name="connsiteX24" fmla="*/ 11948255 w 11948255"/>
              <a:gd name="connsiteY24" fmla="*/ 511254 h 5381625"/>
              <a:gd name="connsiteX25" fmla="*/ 11948255 w 11948255"/>
              <a:gd name="connsiteY25" fmla="*/ 1022509 h 5381625"/>
              <a:gd name="connsiteX26" fmla="*/ 11948255 w 11948255"/>
              <a:gd name="connsiteY26" fmla="*/ 1802844 h 5381625"/>
              <a:gd name="connsiteX27" fmla="*/ 11948255 w 11948255"/>
              <a:gd name="connsiteY27" fmla="*/ 2529364 h 5381625"/>
              <a:gd name="connsiteX28" fmla="*/ 11948255 w 11948255"/>
              <a:gd name="connsiteY28" fmla="*/ 3040618 h 5381625"/>
              <a:gd name="connsiteX29" fmla="*/ 11948255 w 11948255"/>
              <a:gd name="connsiteY29" fmla="*/ 3713321 h 5381625"/>
              <a:gd name="connsiteX30" fmla="*/ 11948255 w 11948255"/>
              <a:gd name="connsiteY30" fmla="*/ 4224576 h 5381625"/>
              <a:gd name="connsiteX31" fmla="*/ 11948255 w 11948255"/>
              <a:gd name="connsiteY31" fmla="*/ 5381625 h 5381625"/>
              <a:gd name="connsiteX32" fmla="*/ 11523428 w 11948255"/>
              <a:gd name="connsiteY32" fmla="*/ 5381625 h 5381625"/>
              <a:gd name="connsiteX33" fmla="*/ 10620671 w 11948255"/>
              <a:gd name="connsiteY33" fmla="*/ 5381625 h 5381625"/>
              <a:gd name="connsiteX34" fmla="*/ 9956879 w 11948255"/>
              <a:gd name="connsiteY34" fmla="*/ 5381625 h 5381625"/>
              <a:gd name="connsiteX35" fmla="*/ 9054122 w 11948255"/>
              <a:gd name="connsiteY35" fmla="*/ 5381625 h 5381625"/>
              <a:gd name="connsiteX36" fmla="*/ 8509813 w 11948255"/>
              <a:gd name="connsiteY36" fmla="*/ 5381625 h 5381625"/>
              <a:gd name="connsiteX37" fmla="*/ 8204468 w 11948255"/>
              <a:gd name="connsiteY37" fmla="*/ 5381625 h 5381625"/>
              <a:gd name="connsiteX38" fmla="*/ 7899124 w 11948255"/>
              <a:gd name="connsiteY38" fmla="*/ 5381625 h 5381625"/>
              <a:gd name="connsiteX39" fmla="*/ 7593780 w 11948255"/>
              <a:gd name="connsiteY39" fmla="*/ 5381625 h 5381625"/>
              <a:gd name="connsiteX40" fmla="*/ 7288436 w 11948255"/>
              <a:gd name="connsiteY40" fmla="*/ 5381625 h 5381625"/>
              <a:gd name="connsiteX41" fmla="*/ 6385679 w 11948255"/>
              <a:gd name="connsiteY41" fmla="*/ 5381625 h 5381625"/>
              <a:gd name="connsiteX42" fmla="*/ 5482921 w 11948255"/>
              <a:gd name="connsiteY42" fmla="*/ 5381625 h 5381625"/>
              <a:gd name="connsiteX43" fmla="*/ 4699647 w 11948255"/>
              <a:gd name="connsiteY43" fmla="*/ 5381625 h 5381625"/>
              <a:gd name="connsiteX44" fmla="*/ 4274820 w 11948255"/>
              <a:gd name="connsiteY44" fmla="*/ 5381625 h 5381625"/>
              <a:gd name="connsiteX45" fmla="*/ 3372063 w 11948255"/>
              <a:gd name="connsiteY45" fmla="*/ 5381625 h 5381625"/>
              <a:gd name="connsiteX46" fmla="*/ 2708271 w 11948255"/>
              <a:gd name="connsiteY46" fmla="*/ 5381625 h 5381625"/>
              <a:gd name="connsiteX47" fmla="*/ 2163962 w 11948255"/>
              <a:gd name="connsiteY47" fmla="*/ 5381625 h 5381625"/>
              <a:gd name="connsiteX48" fmla="*/ 1500170 w 11948255"/>
              <a:gd name="connsiteY48" fmla="*/ 5381625 h 5381625"/>
              <a:gd name="connsiteX49" fmla="*/ 597413 w 11948255"/>
              <a:gd name="connsiteY49" fmla="*/ 5381625 h 5381625"/>
              <a:gd name="connsiteX50" fmla="*/ 0 w 11948255"/>
              <a:gd name="connsiteY50" fmla="*/ 5381625 h 5381625"/>
              <a:gd name="connsiteX51" fmla="*/ 0 w 11948255"/>
              <a:gd name="connsiteY51" fmla="*/ 4655106 h 5381625"/>
              <a:gd name="connsiteX52" fmla="*/ 0 w 11948255"/>
              <a:gd name="connsiteY52" fmla="*/ 3874770 h 5381625"/>
              <a:gd name="connsiteX53" fmla="*/ 0 w 11948255"/>
              <a:gd name="connsiteY53" fmla="*/ 3094434 h 5381625"/>
              <a:gd name="connsiteX54" fmla="*/ 0 w 11948255"/>
              <a:gd name="connsiteY54" fmla="*/ 2314099 h 5381625"/>
              <a:gd name="connsiteX55" fmla="*/ 0 w 11948255"/>
              <a:gd name="connsiteY55" fmla="*/ 1749028 h 5381625"/>
              <a:gd name="connsiteX56" fmla="*/ 0 w 11948255"/>
              <a:gd name="connsiteY56" fmla="*/ 1076325 h 5381625"/>
              <a:gd name="connsiteX57" fmla="*/ 0 w 11948255"/>
              <a:gd name="connsiteY57" fmla="*/ 0 h 538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1948255" h="5381625" extrusionOk="0">
                <a:moveTo>
                  <a:pt x="0" y="0"/>
                </a:moveTo>
                <a:cubicBezTo>
                  <a:pt x="98112" y="-9823"/>
                  <a:pt x="169568" y="-10969"/>
                  <a:pt x="305344" y="0"/>
                </a:cubicBezTo>
                <a:cubicBezTo>
                  <a:pt x="441120" y="10969"/>
                  <a:pt x="594654" y="20544"/>
                  <a:pt x="730171" y="0"/>
                </a:cubicBezTo>
                <a:cubicBezTo>
                  <a:pt x="865688" y="-20544"/>
                  <a:pt x="1203329" y="-4634"/>
                  <a:pt x="1632928" y="0"/>
                </a:cubicBezTo>
                <a:cubicBezTo>
                  <a:pt x="2062527" y="4634"/>
                  <a:pt x="2027264" y="-5933"/>
                  <a:pt x="2296720" y="0"/>
                </a:cubicBezTo>
                <a:cubicBezTo>
                  <a:pt x="2566176" y="5933"/>
                  <a:pt x="2508406" y="10980"/>
                  <a:pt x="2602064" y="0"/>
                </a:cubicBezTo>
                <a:cubicBezTo>
                  <a:pt x="2695722" y="-10980"/>
                  <a:pt x="3060682" y="-6543"/>
                  <a:pt x="3265856" y="0"/>
                </a:cubicBezTo>
                <a:cubicBezTo>
                  <a:pt x="3471030" y="6543"/>
                  <a:pt x="3507011" y="15807"/>
                  <a:pt x="3690683" y="0"/>
                </a:cubicBezTo>
                <a:cubicBezTo>
                  <a:pt x="3874355" y="-15807"/>
                  <a:pt x="4013851" y="-11790"/>
                  <a:pt x="4115510" y="0"/>
                </a:cubicBezTo>
                <a:cubicBezTo>
                  <a:pt x="4217169" y="11790"/>
                  <a:pt x="4335129" y="808"/>
                  <a:pt x="4420854" y="0"/>
                </a:cubicBezTo>
                <a:cubicBezTo>
                  <a:pt x="4506579" y="-808"/>
                  <a:pt x="4732877" y="-2648"/>
                  <a:pt x="4965164" y="0"/>
                </a:cubicBezTo>
                <a:cubicBezTo>
                  <a:pt x="5197451" y="2648"/>
                  <a:pt x="5393386" y="-4992"/>
                  <a:pt x="5628956" y="0"/>
                </a:cubicBezTo>
                <a:cubicBezTo>
                  <a:pt x="5864526" y="4992"/>
                  <a:pt x="6028464" y="8469"/>
                  <a:pt x="6173265" y="0"/>
                </a:cubicBezTo>
                <a:cubicBezTo>
                  <a:pt x="6318066" y="-8469"/>
                  <a:pt x="6566967" y="14176"/>
                  <a:pt x="6717574" y="0"/>
                </a:cubicBezTo>
                <a:cubicBezTo>
                  <a:pt x="6868181" y="-14176"/>
                  <a:pt x="7056031" y="26508"/>
                  <a:pt x="7261884" y="0"/>
                </a:cubicBezTo>
                <a:cubicBezTo>
                  <a:pt x="7467737" y="-26508"/>
                  <a:pt x="7423034" y="12113"/>
                  <a:pt x="7567228" y="0"/>
                </a:cubicBezTo>
                <a:cubicBezTo>
                  <a:pt x="7711422" y="-12113"/>
                  <a:pt x="8057843" y="26298"/>
                  <a:pt x="8350503" y="0"/>
                </a:cubicBezTo>
                <a:cubicBezTo>
                  <a:pt x="8643164" y="-26298"/>
                  <a:pt x="8712366" y="2747"/>
                  <a:pt x="9014295" y="0"/>
                </a:cubicBezTo>
                <a:cubicBezTo>
                  <a:pt x="9316224" y="-2747"/>
                  <a:pt x="9217641" y="9237"/>
                  <a:pt x="9319639" y="0"/>
                </a:cubicBezTo>
                <a:cubicBezTo>
                  <a:pt x="9421637" y="-9237"/>
                  <a:pt x="9487043" y="-7765"/>
                  <a:pt x="9624983" y="0"/>
                </a:cubicBezTo>
                <a:cubicBezTo>
                  <a:pt x="9762923" y="7765"/>
                  <a:pt x="9948548" y="19892"/>
                  <a:pt x="10169293" y="0"/>
                </a:cubicBezTo>
                <a:cubicBezTo>
                  <a:pt x="10390038" y="-19892"/>
                  <a:pt x="10338754" y="1008"/>
                  <a:pt x="10474637" y="0"/>
                </a:cubicBezTo>
                <a:cubicBezTo>
                  <a:pt x="10610520" y="-1008"/>
                  <a:pt x="10981000" y="-9258"/>
                  <a:pt x="11138429" y="0"/>
                </a:cubicBezTo>
                <a:cubicBezTo>
                  <a:pt x="11295858" y="9258"/>
                  <a:pt x="11545923" y="10091"/>
                  <a:pt x="11948255" y="0"/>
                </a:cubicBezTo>
                <a:cubicBezTo>
                  <a:pt x="11942205" y="112202"/>
                  <a:pt x="11940954" y="390352"/>
                  <a:pt x="11948255" y="511254"/>
                </a:cubicBezTo>
                <a:cubicBezTo>
                  <a:pt x="11955556" y="632156"/>
                  <a:pt x="11967966" y="822746"/>
                  <a:pt x="11948255" y="1022509"/>
                </a:cubicBezTo>
                <a:cubicBezTo>
                  <a:pt x="11928544" y="1222272"/>
                  <a:pt x="11931999" y="1473134"/>
                  <a:pt x="11948255" y="1802844"/>
                </a:cubicBezTo>
                <a:cubicBezTo>
                  <a:pt x="11964511" y="2132555"/>
                  <a:pt x="11939479" y="2380685"/>
                  <a:pt x="11948255" y="2529364"/>
                </a:cubicBezTo>
                <a:cubicBezTo>
                  <a:pt x="11957031" y="2678043"/>
                  <a:pt x="11954638" y="2874864"/>
                  <a:pt x="11948255" y="3040618"/>
                </a:cubicBezTo>
                <a:cubicBezTo>
                  <a:pt x="11941872" y="3206372"/>
                  <a:pt x="11933592" y="3490317"/>
                  <a:pt x="11948255" y="3713321"/>
                </a:cubicBezTo>
                <a:cubicBezTo>
                  <a:pt x="11962918" y="3936325"/>
                  <a:pt x="11936540" y="3989029"/>
                  <a:pt x="11948255" y="4224576"/>
                </a:cubicBezTo>
                <a:cubicBezTo>
                  <a:pt x="11959970" y="4460123"/>
                  <a:pt x="12000175" y="4893974"/>
                  <a:pt x="11948255" y="5381625"/>
                </a:cubicBezTo>
                <a:cubicBezTo>
                  <a:pt x="11822536" y="5378813"/>
                  <a:pt x="11616328" y="5390167"/>
                  <a:pt x="11523428" y="5381625"/>
                </a:cubicBezTo>
                <a:cubicBezTo>
                  <a:pt x="11430528" y="5373083"/>
                  <a:pt x="11013842" y="5412986"/>
                  <a:pt x="10620671" y="5381625"/>
                </a:cubicBezTo>
                <a:cubicBezTo>
                  <a:pt x="10227500" y="5350264"/>
                  <a:pt x="10261547" y="5348499"/>
                  <a:pt x="9956879" y="5381625"/>
                </a:cubicBezTo>
                <a:cubicBezTo>
                  <a:pt x="9652211" y="5414751"/>
                  <a:pt x="9284662" y="5377537"/>
                  <a:pt x="9054122" y="5381625"/>
                </a:cubicBezTo>
                <a:cubicBezTo>
                  <a:pt x="8823582" y="5385713"/>
                  <a:pt x="8755335" y="5361631"/>
                  <a:pt x="8509813" y="5381625"/>
                </a:cubicBezTo>
                <a:cubicBezTo>
                  <a:pt x="8264291" y="5401619"/>
                  <a:pt x="8275584" y="5377774"/>
                  <a:pt x="8204468" y="5381625"/>
                </a:cubicBezTo>
                <a:cubicBezTo>
                  <a:pt x="8133352" y="5385476"/>
                  <a:pt x="8032515" y="5393677"/>
                  <a:pt x="7899124" y="5381625"/>
                </a:cubicBezTo>
                <a:cubicBezTo>
                  <a:pt x="7765733" y="5369573"/>
                  <a:pt x="7728567" y="5366368"/>
                  <a:pt x="7593780" y="5381625"/>
                </a:cubicBezTo>
                <a:cubicBezTo>
                  <a:pt x="7458993" y="5396882"/>
                  <a:pt x="7424687" y="5378554"/>
                  <a:pt x="7288436" y="5381625"/>
                </a:cubicBezTo>
                <a:cubicBezTo>
                  <a:pt x="7152185" y="5384696"/>
                  <a:pt x="6759430" y="5379261"/>
                  <a:pt x="6385679" y="5381625"/>
                </a:cubicBezTo>
                <a:cubicBezTo>
                  <a:pt x="6011928" y="5383989"/>
                  <a:pt x="5756896" y="5400718"/>
                  <a:pt x="5482921" y="5381625"/>
                </a:cubicBezTo>
                <a:cubicBezTo>
                  <a:pt x="5208946" y="5362532"/>
                  <a:pt x="5019527" y="5366784"/>
                  <a:pt x="4699647" y="5381625"/>
                </a:cubicBezTo>
                <a:cubicBezTo>
                  <a:pt x="4379767" y="5396466"/>
                  <a:pt x="4432547" y="5382663"/>
                  <a:pt x="4274820" y="5381625"/>
                </a:cubicBezTo>
                <a:cubicBezTo>
                  <a:pt x="4117093" y="5380587"/>
                  <a:pt x="3605157" y="5417045"/>
                  <a:pt x="3372063" y="5381625"/>
                </a:cubicBezTo>
                <a:cubicBezTo>
                  <a:pt x="3138969" y="5346205"/>
                  <a:pt x="3028591" y="5349786"/>
                  <a:pt x="2708271" y="5381625"/>
                </a:cubicBezTo>
                <a:cubicBezTo>
                  <a:pt x="2387951" y="5413464"/>
                  <a:pt x="2388814" y="5364604"/>
                  <a:pt x="2163962" y="5381625"/>
                </a:cubicBezTo>
                <a:cubicBezTo>
                  <a:pt x="1939110" y="5398646"/>
                  <a:pt x="1697212" y="5410785"/>
                  <a:pt x="1500170" y="5381625"/>
                </a:cubicBezTo>
                <a:cubicBezTo>
                  <a:pt x="1303128" y="5352465"/>
                  <a:pt x="1020894" y="5390187"/>
                  <a:pt x="597413" y="5381625"/>
                </a:cubicBezTo>
                <a:cubicBezTo>
                  <a:pt x="173932" y="5373063"/>
                  <a:pt x="288041" y="5385694"/>
                  <a:pt x="0" y="5381625"/>
                </a:cubicBezTo>
                <a:cubicBezTo>
                  <a:pt x="14212" y="5070025"/>
                  <a:pt x="6537" y="4896578"/>
                  <a:pt x="0" y="4655106"/>
                </a:cubicBezTo>
                <a:cubicBezTo>
                  <a:pt x="-6537" y="4413634"/>
                  <a:pt x="14059" y="4224707"/>
                  <a:pt x="0" y="3874770"/>
                </a:cubicBezTo>
                <a:cubicBezTo>
                  <a:pt x="-14059" y="3524833"/>
                  <a:pt x="-27898" y="3452873"/>
                  <a:pt x="0" y="3094434"/>
                </a:cubicBezTo>
                <a:cubicBezTo>
                  <a:pt x="27898" y="2735995"/>
                  <a:pt x="5530" y="2568682"/>
                  <a:pt x="0" y="2314099"/>
                </a:cubicBezTo>
                <a:cubicBezTo>
                  <a:pt x="-5530" y="2059517"/>
                  <a:pt x="-8453" y="1927004"/>
                  <a:pt x="0" y="1749028"/>
                </a:cubicBezTo>
                <a:cubicBezTo>
                  <a:pt x="8453" y="1571052"/>
                  <a:pt x="-30664" y="1244335"/>
                  <a:pt x="0" y="1076325"/>
                </a:cubicBezTo>
                <a:cubicBezTo>
                  <a:pt x="30664" y="908315"/>
                  <a:pt x="8337" y="48787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14986316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C18355D-C2CE-4C94-87A0-7D08BED095E4}"/>
              </a:ext>
            </a:extLst>
          </p:cNvPr>
          <p:cNvSpPr/>
          <p:nvPr/>
        </p:nvSpPr>
        <p:spPr>
          <a:xfrm>
            <a:off x="506001" y="2750525"/>
            <a:ext cx="2013693" cy="267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6FAFD27-F1B5-4C1D-A1B5-7D93052B9789}"/>
              </a:ext>
            </a:extLst>
          </p:cNvPr>
          <p:cNvSpPr/>
          <p:nvPr/>
        </p:nvSpPr>
        <p:spPr>
          <a:xfrm>
            <a:off x="506001" y="5202534"/>
            <a:ext cx="2013693" cy="267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627B9E1-9445-4B0B-92DD-75235D559F0F}"/>
              </a:ext>
            </a:extLst>
          </p:cNvPr>
          <p:cNvSpPr/>
          <p:nvPr/>
        </p:nvSpPr>
        <p:spPr>
          <a:xfrm>
            <a:off x="3425275" y="2746037"/>
            <a:ext cx="2013693" cy="267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6846C0-29D9-40C4-8EED-7BA4B8AD2E1D}"/>
              </a:ext>
            </a:extLst>
          </p:cNvPr>
          <p:cNvGrpSpPr/>
          <p:nvPr/>
        </p:nvGrpSpPr>
        <p:grpSpPr>
          <a:xfrm>
            <a:off x="5377343" y="1995616"/>
            <a:ext cx="2046914" cy="539597"/>
            <a:chOff x="1254152" y="1500111"/>
            <a:chExt cx="2046914" cy="53959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1F7ABAF-EF65-490B-A1FE-956358D4C94C}"/>
                </a:ext>
              </a:extLst>
            </p:cNvPr>
            <p:cNvSpPr/>
            <p:nvPr/>
          </p:nvSpPr>
          <p:spPr>
            <a:xfrm>
              <a:off x="1254152" y="1500661"/>
              <a:ext cx="2046914" cy="5390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52C1EB-970F-47C7-BFAA-411993A84D70}"/>
                </a:ext>
              </a:extLst>
            </p:cNvPr>
            <p:cNvSpPr txBox="1"/>
            <p:nvPr/>
          </p:nvSpPr>
          <p:spPr>
            <a:xfrm>
              <a:off x="1646667" y="1500111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Grandview" panose="020B0604020202020204" pitchFamily="34" charset="0"/>
                </a:defRPr>
              </a:lvl1pPr>
            </a:lstStyle>
            <a:p>
              <a:r>
                <a:rPr lang="nl-NL" sz="2800" dirty="0" err="1">
                  <a:solidFill>
                    <a:schemeClr val="bg2">
                      <a:lumMod val="25000"/>
                    </a:schemeClr>
                  </a:solidFill>
                </a:rPr>
                <a:t>miaViz</a:t>
              </a:r>
              <a:endParaRPr lang="en-US" sz="28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46" name="Picture 45" descr="Chart, bar chart&#10;&#10;Description automatically generated">
            <a:extLst>
              <a:ext uri="{FF2B5EF4-FFF2-40B4-BE49-F238E27FC236}">
                <a16:creationId xmlns:a16="http://schemas.microsoft.com/office/drawing/2014/main" id="{99E6A6DD-B2AA-4163-AB7D-E32E0B93A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050" y="3080258"/>
            <a:ext cx="3024711" cy="2134539"/>
          </a:xfrm>
          <a:prstGeom prst="rect">
            <a:avLst/>
          </a:prstGeom>
        </p:spPr>
      </p:pic>
      <p:pic>
        <p:nvPicPr>
          <p:cNvPr id="48" name="Picture 47" descr="Chart, scatter chart&#10;&#10;Description automatically generated">
            <a:extLst>
              <a:ext uri="{FF2B5EF4-FFF2-40B4-BE49-F238E27FC236}">
                <a16:creationId xmlns:a16="http://schemas.microsoft.com/office/drawing/2014/main" id="{9EB90EB9-7015-431E-B169-78499CFA8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275" y="3080258"/>
            <a:ext cx="3080506" cy="1903753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C8F1CE2-F112-43EF-B138-EA047E585BBD}"/>
              </a:ext>
            </a:extLst>
          </p:cNvPr>
          <p:cNvSpPr txBox="1"/>
          <p:nvPr/>
        </p:nvSpPr>
        <p:spPr>
          <a:xfrm>
            <a:off x="3425276" y="2747068"/>
            <a:ext cx="2013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i="1">
                <a:latin typeface="Grandview" panose="020B0604020202020204" pitchFamily="34" charset="0"/>
              </a:defRPr>
            </a:lvl1pPr>
          </a:lstStyle>
          <a:p>
            <a:r>
              <a:rPr lang="en-US" dirty="0" err="1"/>
              <a:t>plotPrevalentAbundance</a:t>
            </a:r>
            <a:r>
              <a:rPr lang="en-US" dirty="0"/>
              <a:t>()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220B853-37A4-47F4-B6BF-00D473AE208F}"/>
              </a:ext>
            </a:extLst>
          </p:cNvPr>
          <p:cNvGrpSpPr/>
          <p:nvPr/>
        </p:nvGrpSpPr>
        <p:grpSpPr>
          <a:xfrm>
            <a:off x="506003" y="5178353"/>
            <a:ext cx="2940539" cy="2298339"/>
            <a:chOff x="2911443" y="2531916"/>
            <a:chExt cx="3080506" cy="2231888"/>
          </a:xfrm>
        </p:grpSpPr>
        <p:pic>
          <p:nvPicPr>
            <p:cNvPr id="44" name="Picture 43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0A966ED5-6A32-41FF-8B91-0E1F78AD4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11443" y="2860051"/>
              <a:ext cx="3080506" cy="190375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E233582-EA85-4402-8562-855FEC32921C}"/>
                </a:ext>
              </a:extLst>
            </p:cNvPr>
            <p:cNvSpPr txBox="1"/>
            <p:nvPr/>
          </p:nvSpPr>
          <p:spPr>
            <a:xfrm>
              <a:off x="2914487" y="2531916"/>
              <a:ext cx="1404235" cy="268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i="1">
                  <a:latin typeface="Grandview" panose="020B0604020202020204" pitchFamily="34" charset="0"/>
                </a:defRPr>
              </a:lvl1pPr>
            </a:lstStyle>
            <a:p>
              <a:r>
                <a:rPr lang="en-US" dirty="0" err="1"/>
                <a:t>plotAbundance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86632C3-7CB3-46A8-8B4D-79767F75D5B0}"/>
              </a:ext>
            </a:extLst>
          </p:cNvPr>
          <p:cNvGrpSpPr/>
          <p:nvPr/>
        </p:nvGrpSpPr>
        <p:grpSpPr>
          <a:xfrm>
            <a:off x="474756" y="2736813"/>
            <a:ext cx="2848314" cy="2353760"/>
            <a:chOff x="2911443" y="117835"/>
            <a:chExt cx="2848314" cy="2353760"/>
          </a:xfrm>
        </p:grpSpPr>
        <p:pic>
          <p:nvPicPr>
            <p:cNvPr id="42" name="Picture 41" descr="Diagram&#10;&#10;Description automatically generated">
              <a:extLst>
                <a:ext uri="{FF2B5EF4-FFF2-40B4-BE49-F238E27FC236}">
                  <a16:creationId xmlns:a16="http://schemas.microsoft.com/office/drawing/2014/main" id="{90380C76-429F-408F-8285-796795865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11443" y="437085"/>
              <a:ext cx="2848314" cy="2034510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ED3D2D8-7569-4EC0-9471-8FE16169222E}"/>
                </a:ext>
              </a:extLst>
            </p:cNvPr>
            <p:cNvSpPr txBox="1"/>
            <p:nvPr/>
          </p:nvSpPr>
          <p:spPr>
            <a:xfrm>
              <a:off x="2915079" y="117835"/>
              <a:ext cx="18533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i="1">
                  <a:latin typeface="Grandview" panose="020B0604020202020204" pitchFamily="34" charset="0"/>
                </a:defRPr>
              </a:lvl1pPr>
            </a:lstStyle>
            <a:p>
              <a:r>
                <a:rPr lang="en-US" dirty="0" err="1"/>
                <a:t>plotAbundanceDensity</a:t>
              </a:r>
              <a:r>
                <a:rPr lang="en-US" dirty="0"/>
                <a:t>()</a:t>
              </a:r>
            </a:p>
          </p:txBody>
        </p:sp>
      </p:grpSp>
      <p:pic>
        <p:nvPicPr>
          <p:cNvPr id="5122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DD7C318-4E69-4909-8DF9-8213EF2BBF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5" t="7972" r="10288" b="11758"/>
          <a:stretch/>
        </p:blipFill>
        <p:spPr bwMode="auto">
          <a:xfrm>
            <a:off x="3425273" y="5463599"/>
            <a:ext cx="2632026" cy="2021341"/>
          </a:xfrm>
          <a:prstGeom prst="rect">
            <a:avLst/>
          </a:prstGeom>
          <a:noFill/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B34A7C7-E73B-4831-A114-2AEFA3BA7F5B}"/>
              </a:ext>
            </a:extLst>
          </p:cNvPr>
          <p:cNvGrpSpPr/>
          <p:nvPr/>
        </p:nvGrpSpPr>
        <p:grpSpPr>
          <a:xfrm>
            <a:off x="3425274" y="5197791"/>
            <a:ext cx="2013693" cy="276999"/>
            <a:chOff x="3463974" y="2653190"/>
            <a:chExt cx="2013693" cy="27699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0C0BDAD-C45B-4E77-9924-F539D413CE81}"/>
                </a:ext>
              </a:extLst>
            </p:cNvPr>
            <p:cNvSpPr/>
            <p:nvPr/>
          </p:nvSpPr>
          <p:spPr>
            <a:xfrm>
              <a:off x="3463974" y="2657873"/>
              <a:ext cx="2013693" cy="267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AABB27-41A5-4F21-9644-04977F694B01}"/>
                </a:ext>
              </a:extLst>
            </p:cNvPr>
            <p:cNvSpPr txBox="1"/>
            <p:nvPr/>
          </p:nvSpPr>
          <p:spPr>
            <a:xfrm>
              <a:off x="3475309" y="2653190"/>
              <a:ext cx="11769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i="1">
                  <a:latin typeface="Grandview" panose="020B0604020202020204" pitchFamily="34" charset="0"/>
                </a:defRPr>
              </a:lvl1pPr>
            </a:lstStyle>
            <a:p>
              <a:r>
                <a:rPr lang="en-US" dirty="0" err="1"/>
                <a:t>plotRowTree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AC9D25-0F7C-47DD-BB21-A916959B15E6}"/>
              </a:ext>
            </a:extLst>
          </p:cNvPr>
          <p:cNvGrpSpPr/>
          <p:nvPr/>
        </p:nvGrpSpPr>
        <p:grpSpPr>
          <a:xfrm>
            <a:off x="6527049" y="2740990"/>
            <a:ext cx="2031614" cy="283077"/>
            <a:chOff x="9661295" y="1541529"/>
            <a:chExt cx="2031614" cy="283077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FE59A31-F57D-4BD4-A49A-DCEB64E4D734}"/>
                </a:ext>
              </a:extLst>
            </p:cNvPr>
            <p:cNvSpPr/>
            <p:nvPr/>
          </p:nvSpPr>
          <p:spPr>
            <a:xfrm>
              <a:off x="9679216" y="1556971"/>
              <a:ext cx="2013693" cy="267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9BB3D41-1F8B-45EF-8E9E-19BFA9A68A51}"/>
                </a:ext>
              </a:extLst>
            </p:cNvPr>
            <p:cNvSpPr txBox="1"/>
            <p:nvPr/>
          </p:nvSpPr>
          <p:spPr>
            <a:xfrm>
              <a:off x="9661295" y="1541529"/>
              <a:ext cx="1662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i="1">
                  <a:latin typeface="Grandview" panose="020B0604020202020204" pitchFamily="34" charset="0"/>
                </a:defRPr>
              </a:lvl1pPr>
            </a:lstStyle>
            <a:p>
              <a:r>
                <a:rPr lang="en-US" dirty="0" err="1"/>
                <a:t>plotTaxaPrevalence</a:t>
              </a:r>
              <a:r>
                <a:rPr lang="en-US" dirty="0"/>
                <a:t>()</a:t>
              </a:r>
            </a:p>
          </p:txBody>
        </p:sp>
      </p:grpSp>
      <p:pic>
        <p:nvPicPr>
          <p:cNvPr id="37" name="Picture 36" descr="Chart, line chart&#10;&#10;Description automatically generated">
            <a:extLst>
              <a:ext uri="{FF2B5EF4-FFF2-40B4-BE49-F238E27FC236}">
                <a16:creationId xmlns:a16="http://schemas.microsoft.com/office/drawing/2014/main" id="{B6B7E75B-417C-49BD-A6D4-8DE320770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0979" y="5516258"/>
            <a:ext cx="2931053" cy="1811391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A551FD61-1777-4F7F-A1F1-51AA04D2A088}"/>
              </a:ext>
            </a:extLst>
          </p:cNvPr>
          <p:cNvGrpSpPr/>
          <p:nvPr/>
        </p:nvGrpSpPr>
        <p:grpSpPr>
          <a:xfrm>
            <a:off x="6532672" y="5193110"/>
            <a:ext cx="2013693" cy="276999"/>
            <a:chOff x="3463974" y="2653190"/>
            <a:chExt cx="2013693" cy="27699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4B968D4-008E-4DE7-ACC0-DD9C19DFCB21}"/>
                </a:ext>
              </a:extLst>
            </p:cNvPr>
            <p:cNvSpPr/>
            <p:nvPr/>
          </p:nvSpPr>
          <p:spPr>
            <a:xfrm>
              <a:off x="3463974" y="2657873"/>
              <a:ext cx="2013693" cy="267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87EB0B-B737-4FD0-B603-6EAD7C1F8982}"/>
                </a:ext>
              </a:extLst>
            </p:cNvPr>
            <p:cNvSpPr txBox="1"/>
            <p:nvPr/>
          </p:nvSpPr>
          <p:spPr>
            <a:xfrm>
              <a:off x="3475309" y="2653190"/>
              <a:ext cx="10054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i="1">
                  <a:latin typeface="Grandview" panose="020B0604020202020204" pitchFamily="34" charset="0"/>
                </a:defRPr>
              </a:lvl1pPr>
            </a:lstStyle>
            <a:p>
              <a:r>
                <a:rPr lang="en-US" dirty="0" err="1"/>
                <a:t>plotSeries</a:t>
              </a:r>
              <a:r>
                <a:rPr lang="en-US" dirty="0"/>
                <a:t>()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79A6343-E99C-4071-9F5F-25B71294F9BF}"/>
              </a:ext>
            </a:extLst>
          </p:cNvPr>
          <p:cNvSpPr txBox="1"/>
          <p:nvPr/>
        </p:nvSpPr>
        <p:spPr>
          <a:xfrm>
            <a:off x="11166210" y="1371601"/>
            <a:ext cx="1154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Grandview" panose="020B0604020202020204" pitchFamily="34" charset="0"/>
              </a:defRPr>
            </a:lvl1pPr>
          </a:lstStyle>
          <a:p>
            <a:r>
              <a:rPr lang="en-US" dirty="0"/>
              <a:t>Density plot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DF1F386-292A-4FBA-8D54-4ADD48CA85FC}"/>
              </a:ext>
            </a:extLst>
          </p:cNvPr>
          <p:cNvSpPr txBox="1"/>
          <p:nvPr/>
        </p:nvSpPr>
        <p:spPr>
          <a:xfrm>
            <a:off x="10757728" y="1217712"/>
            <a:ext cx="1454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latin typeface="Grandview" panose="020B0604020202020204" pitchFamily="34" charset="0"/>
              </a:defRPr>
            </a:lvl1pPr>
          </a:lstStyle>
          <a:p>
            <a:r>
              <a:rPr lang="en-US" dirty="0"/>
              <a:t>Taxonomic data</a:t>
            </a:r>
          </a:p>
        </p:txBody>
      </p:sp>
      <p:pic>
        <p:nvPicPr>
          <p:cNvPr id="63" name="Picture 62" descr="Chart, scatter chart&#10;&#10;Description automatically generated">
            <a:extLst>
              <a:ext uri="{FF2B5EF4-FFF2-40B4-BE49-F238E27FC236}">
                <a16:creationId xmlns:a16="http://schemas.microsoft.com/office/drawing/2014/main" id="{BCCE3C17-8B67-4A1E-ACA0-3A18A7AB45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9761" y="3056063"/>
            <a:ext cx="2497031" cy="1783594"/>
          </a:xfrm>
          <a:prstGeom prst="rect">
            <a:avLst/>
          </a:prstGeom>
        </p:spPr>
      </p:pic>
      <p:grpSp>
        <p:nvGrpSpPr>
          <p:cNvPr id="5121" name="Group 5120">
            <a:extLst>
              <a:ext uri="{FF2B5EF4-FFF2-40B4-BE49-F238E27FC236}">
                <a16:creationId xmlns:a16="http://schemas.microsoft.com/office/drawing/2014/main" id="{7DCD725E-83C7-4EE2-9FDD-B55C0CDF7911}"/>
              </a:ext>
            </a:extLst>
          </p:cNvPr>
          <p:cNvGrpSpPr/>
          <p:nvPr/>
        </p:nvGrpSpPr>
        <p:grpSpPr>
          <a:xfrm>
            <a:off x="9709761" y="2729306"/>
            <a:ext cx="2013693" cy="276999"/>
            <a:chOff x="9670910" y="4218252"/>
            <a:chExt cx="2013693" cy="27699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F9AC6F5-2F05-46A2-8875-3B9155223A1D}"/>
                </a:ext>
              </a:extLst>
            </p:cNvPr>
            <p:cNvSpPr/>
            <p:nvPr/>
          </p:nvSpPr>
          <p:spPr>
            <a:xfrm>
              <a:off x="9670910" y="4226545"/>
              <a:ext cx="2013693" cy="2676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C278966-ADAA-4E89-A855-50970D8CC2ED}"/>
                </a:ext>
              </a:extLst>
            </p:cNvPr>
            <p:cNvSpPr txBox="1"/>
            <p:nvPr/>
          </p:nvSpPr>
          <p:spPr>
            <a:xfrm>
              <a:off x="9670910" y="4218252"/>
              <a:ext cx="19350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i="1">
                  <a:latin typeface="Grandview" panose="020B0604020202020204" pitchFamily="34" charset="0"/>
                </a:defRPr>
              </a:lvl1pPr>
            </a:lstStyle>
            <a:p>
              <a:r>
                <a:rPr lang="en-US" dirty="0" err="1"/>
                <a:t>scater</a:t>
              </a:r>
              <a:r>
                <a:rPr lang="en-US" dirty="0"/>
                <a:t>::</a:t>
              </a:r>
              <a:r>
                <a:rPr lang="en-US" dirty="0" err="1"/>
                <a:t>plotReducedDim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E14C29B-1A1D-4321-AF18-A29897AB3290}"/>
              </a:ext>
            </a:extLst>
          </p:cNvPr>
          <p:cNvGrpSpPr/>
          <p:nvPr/>
        </p:nvGrpSpPr>
        <p:grpSpPr>
          <a:xfrm>
            <a:off x="9709761" y="5183591"/>
            <a:ext cx="2013693" cy="276999"/>
            <a:chOff x="9670910" y="4218252"/>
            <a:chExt cx="2013693" cy="27699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B69236-7A91-4E1A-9679-610CDBCF68BD}"/>
                </a:ext>
              </a:extLst>
            </p:cNvPr>
            <p:cNvSpPr/>
            <p:nvPr/>
          </p:nvSpPr>
          <p:spPr>
            <a:xfrm>
              <a:off x="9670910" y="4226545"/>
              <a:ext cx="2013693" cy="2676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148F88B-10BA-419F-BF43-466AAB53BC97}"/>
                </a:ext>
              </a:extLst>
            </p:cNvPr>
            <p:cNvSpPr txBox="1"/>
            <p:nvPr/>
          </p:nvSpPr>
          <p:spPr>
            <a:xfrm>
              <a:off x="9670910" y="4218252"/>
              <a:ext cx="16112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i="1">
                  <a:latin typeface="Grandview" panose="020B0604020202020204" pitchFamily="34" charset="0"/>
                </a:defRPr>
              </a:lvl1pPr>
            </a:lstStyle>
            <a:p>
              <a:r>
                <a:rPr lang="en-US" dirty="0" err="1"/>
                <a:t>scater</a:t>
              </a:r>
              <a:r>
                <a:rPr lang="en-US" dirty="0"/>
                <a:t>::</a:t>
              </a:r>
              <a:r>
                <a:rPr lang="en-US" dirty="0" err="1"/>
                <a:t>plotColData</a:t>
              </a:r>
              <a:r>
                <a:rPr lang="en-US" dirty="0"/>
                <a:t>()</a:t>
              </a:r>
            </a:p>
          </p:txBody>
        </p:sp>
      </p:grpSp>
      <p:pic>
        <p:nvPicPr>
          <p:cNvPr id="5124" name="Picture 5123" descr="Diagram, schematic&#10;&#10;Description automatically generated">
            <a:extLst>
              <a:ext uri="{FF2B5EF4-FFF2-40B4-BE49-F238E27FC236}">
                <a16:creationId xmlns:a16="http://schemas.microsoft.com/office/drawing/2014/main" id="{48F7B5C2-B9A8-4EBB-971C-B76FA502FA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9760" y="5551560"/>
            <a:ext cx="2482719" cy="1773371"/>
          </a:xfrm>
          <a:prstGeom prst="rect">
            <a:avLst/>
          </a:prstGeom>
        </p:spPr>
      </p:pic>
      <p:cxnSp>
        <p:nvCxnSpPr>
          <p:cNvPr id="5126" name="Straight Connector 5125">
            <a:extLst>
              <a:ext uri="{FF2B5EF4-FFF2-40B4-BE49-F238E27FC236}">
                <a16:creationId xmlns:a16="http://schemas.microsoft.com/office/drawing/2014/main" id="{626E5DD2-EB91-45AA-B40A-C41F32DEB7F6}"/>
              </a:ext>
            </a:extLst>
          </p:cNvPr>
          <p:cNvCxnSpPr>
            <a:cxnSpLocks/>
          </p:cNvCxnSpPr>
          <p:nvPr/>
        </p:nvCxnSpPr>
        <p:spPr>
          <a:xfrm flipH="1">
            <a:off x="9580336" y="2305051"/>
            <a:ext cx="667" cy="5381625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872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B2F07B32-7D14-4D01-B5EE-DD3BC447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033" y="1533796"/>
            <a:ext cx="6023608" cy="295482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559CC17-BD72-4F62-9094-339F6C37D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642" y="1743075"/>
            <a:ext cx="1687289" cy="381000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7F3D332A-7C4B-49CD-ABBF-C0FFFA7C9531}"/>
              </a:ext>
            </a:extLst>
          </p:cNvPr>
          <p:cNvCxnSpPr>
            <a:cxnSpLocks/>
            <a:stCxn id="46" idx="2"/>
            <a:endCxn id="37" idx="3"/>
          </p:cNvCxnSpPr>
          <p:nvPr/>
        </p:nvCxnSpPr>
        <p:spPr>
          <a:xfrm rot="5400000">
            <a:off x="9329899" y="2145820"/>
            <a:ext cx="887133" cy="843645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D5D6A0D-30E4-41B2-AFF5-F175CD416F00}"/>
              </a:ext>
            </a:extLst>
          </p:cNvPr>
          <p:cNvCxnSpPr>
            <a:cxnSpLocks/>
            <a:stCxn id="46" idx="2"/>
            <a:endCxn id="64" idx="3"/>
          </p:cNvCxnSpPr>
          <p:nvPr/>
        </p:nvCxnSpPr>
        <p:spPr>
          <a:xfrm rot="5400000">
            <a:off x="7864510" y="3702730"/>
            <a:ext cx="3909430" cy="752123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AF3E7279-D855-4E97-A078-568270C18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511" y="4539253"/>
            <a:ext cx="6206652" cy="298850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273CBDC-DE6D-463D-A2F7-DA8863294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6809" y="2257425"/>
            <a:ext cx="2027767" cy="381000"/>
          </a:xfrm>
          <a:prstGeom prst="rect">
            <a:avLst/>
          </a:prstGeom>
          <a:noFill/>
        </p:spPr>
      </p:pic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6A286E80-8FE6-4C26-8ACF-BF23DBA0AD5A}"/>
              </a:ext>
            </a:extLst>
          </p:cNvPr>
          <p:cNvCxnSpPr>
            <a:stCxn id="70" idx="2"/>
          </p:cNvCxnSpPr>
          <p:nvPr/>
        </p:nvCxnSpPr>
        <p:spPr>
          <a:xfrm rot="5400000">
            <a:off x="10561599" y="2272114"/>
            <a:ext cx="372783" cy="1105407"/>
          </a:xfrm>
          <a:prstGeom prst="bentConnector2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883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0B93777-CAA6-4BC0-BCA3-FA1B0DB69AE4}"/>
              </a:ext>
            </a:extLst>
          </p:cNvPr>
          <p:cNvGrpSpPr/>
          <p:nvPr/>
        </p:nvGrpSpPr>
        <p:grpSpPr>
          <a:xfrm>
            <a:off x="6979860" y="2278748"/>
            <a:ext cx="2265364" cy="539047"/>
            <a:chOff x="383317" y="2224219"/>
            <a:chExt cx="2265364" cy="53904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E2F5807-F588-4A78-BBC5-8644CF333F0E}"/>
                </a:ext>
              </a:extLst>
            </p:cNvPr>
            <p:cNvSpPr/>
            <p:nvPr/>
          </p:nvSpPr>
          <p:spPr>
            <a:xfrm>
              <a:off x="383317" y="2224219"/>
              <a:ext cx="2206082" cy="539047"/>
            </a:xfrm>
            <a:custGeom>
              <a:avLst/>
              <a:gdLst>
                <a:gd name="connsiteX0" fmla="*/ 0 w 2206082"/>
                <a:gd name="connsiteY0" fmla="*/ 89843 h 539047"/>
                <a:gd name="connsiteX1" fmla="*/ 89843 w 2206082"/>
                <a:gd name="connsiteY1" fmla="*/ 0 h 539047"/>
                <a:gd name="connsiteX2" fmla="*/ 745044 w 2206082"/>
                <a:gd name="connsiteY2" fmla="*/ 0 h 539047"/>
                <a:gd name="connsiteX3" fmla="*/ 1420510 w 2206082"/>
                <a:gd name="connsiteY3" fmla="*/ 0 h 539047"/>
                <a:gd name="connsiteX4" fmla="*/ 2116239 w 2206082"/>
                <a:gd name="connsiteY4" fmla="*/ 0 h 539047"/>
                <a:gd name="connsiteX5" fmla="*/ 2206082 w 2206082"/>
                <a:gd name="connsiteY5" fmla="*/ 89843 h 539047"/>
                <a:gd name="connsiteX6" fmla="*/ 2206082 w 2206082"/>
                <a:gd name="connsiteY6" fmla="*/ 449204 h 539047"/>
                <a:gd name="connsiteX7" fmla="*/ 2116239 w 2206082"/>
                <a:gd name="connsiteY7" fmla="*/ 539047 h 539047"/>
                <a:gd name="connsiteX8" fmla="*/ 1400246 w 2206082"/>
                <a:gd name="connsiteY8" fmla="*/ 539047 h 539047"/>
                <a:gd name="connsiteX9" fmla="*/ 745044 w 2206082"/>
                <a:gd name="connsiteY9" fmla="*/ 539047 h 539047"/>
                <a:gd name="connsiteX10" fmla="*/ 89843 w 2206082"/>
                <a:gd name="connsiteY10" fmla="*/ 539047 h 539047"/>
                <a:gd name="connsiteX11" fmla="*/ 0 w 2206082"/>
                <a:gd name="connsiteY11" fmla="*/ 449204 h 539047"/>
                <a:gd name="connsiteX12" fmla="*/ 0 w 2206082"/>
                <a:gd name="connsiteY12" fmla="*/ 89843 h 53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6082" h="539047" fill="none" extrusionOk="0">
                  <a:moveTo>
                    <a:pt x="0" y="89843"/>
                  </a:moveTo>
                  <a:cubicBezTo>
                    <a:pt x="4862" y="36703"/>
                    <a:pt x="40095" y="-9305"/>
                    <a:pt x="89843" y="0"/>
                  </a:cubicBezTo>
                  <a:cubicBezTo>
                    <a:pt x="343377" y="-2708"/>
                    <a:pt x="433171" y="5347"/>
                    <a:pt x="745044" y="0"/>
                  </a:cubicBezTo>
                  <a:cubicBezTo>
                    <a:pt x="1056917" y="-5347"/>
                    <a:pt x="1169568" y="-30032"/>
                    <a:pt x="1420510" y="0"/>
                  </a:cubicBezTo>
                  <a:cubicBezTo>
                    <a:pt x="1671452" y="30032"/>
                    <a:pt x="1866362" y="-25865"/>
                    <a:pt x="2116239" y="0"/>
                  </a:cubicBezTo>
                  <a:cubicBezTo>
                    <a:pt x="2172206" y="-2624"/>
                    <a:pt x="2208274" y="43259"/>
                    <a:pt x="2206082" y="89843"/>
                  </a:cubicBezTo>
                  <a:cubicBezTo>
                    <a:pt x="2197903" y="179173"/>
                    <a:pt x="2191601" y="330743"/>
                    <a:pt x="2206082" y="449204"/>
                  </a:cubicBezTo>
                  <a:cubicBezTo>
                    <a:pt x="2199628" y="499416"/>
                    <a:pt x="2167540" y="539616"/>
                    <a:pt x="2116239" y="539047"/>
                  </a:cubicBezTo>
                  <a:cubicBezTo>
                    <a:pt x="1858167" y="540746"/>
                    <a:pt x="1709146" y="550984"/>
                    <a:pt x="1400246" y="539047"/>
                  </a:cubicBezTo>
                  <a:cubicBezTo>
                    <a:pt x="1091346" y="527110"/>
                    <a:pt x="943323" y="564529"/>
                    <a:pt x="745044" y="539047"/>
                  </a:cubicBezTo>
                  <a:cubicBezTo>
                    <a:pt x="546765" y="513565"/>
                    <a:pt x="401146" y="565682"/>
                    <a:pt x="89843" y="539047"/>
                  </a:cubicBezTo>
                  <a:cubicBezTo>
                    <a:pt x="37936" y="528034"/>
                    <a:pt x="-1318" y="497808"/>
                    <a:pt x="0" y="449204"/>
                  </a:cubicBezTo>
                  <a:cubicBezTo>
                    <a:pt x="-4623" y="338043"/>
                    <a:pt x="15629" y="262653"/>
                    <a:pt x="0" y="89843"/>
                  </a:cubicBezTo>
                  <a:close/>
                </a:path>
                <a:path w="2206082" h="539047" stroke="0" extrusionOk="0">
                  <a:moveTo>
                    <a:pt x="0" y="89843"/>
                  </a:moveTo>
                  <a:cubicBezTo>
                    <a:pt x="-6437" y="50148"/>
                    <a:pt x="44832" y="-1466"/>
                    <a:pt x="89843" y="0"/>
                  </a:cubicBezTo>
                  <a:cubicBezTo>
                    <a:pt x="220024" y="-24085"/>
                    <a:pt x="489277" y="-15212"/>
                    <a:pt x="724780" y="0"/>
                  </a:cubicBezTo>
                  <a:cubicBezTo>
                    <a:pt x="960283" y="15212"/>
                    <a:pt x="1145254" y="-19123"/>
                    <a:pt x="1400246" y="0"/>
                  </a:cubicBezTo>
                  <a:cubicBezTo>
                    <a:pt x="1655238" y="19123"/>
                    <a:pt x="1840041" y="26484"/>
                    <a:pt x="2116239" y="0"/>
                  </a:cubicBezTo>
                  <a:cubicBezTo>
                    <a:pt x="2158426" y="3962"/>
                    <a:pt x="2199865" y="46453"/>
                    <a:pt x="2206082" y="89843"/>
                  </a:cubicBezTo>
                  <a:cubicBezTo>
                    <a:pt x="2197713" y="199996"/>
                    <a:pt x="2221034" y="358489"/>
                    <a:pt x="2206082" y="449204"/>
                  </a:cubicBezTo>
                  <a:cubicBezTo>
                    <a:pt x="2201631" y="504778"/>
                    <a:pt x="2157878" y="546201"/>
                    <a:pt x="2116239" y="539047"/>
                  </a:cubicBezTo>
                  <a:cubicBezTo>
                    <a:pt x="1892218" y="537570"/>
                    <a:pt x="1711704" y="506074"/>
                    <a:pt x="1440774" y="539047"/>
                  </a:cubicBezTo>
                  <a:cubicBezTo>
                    <a:pt x="1169845" y="572020"/>
                    <a:pt x="1055166" y="528351"/>
                    <a:pt x="826100" y="539047"/>
                  </a:cubicBezTo>
                  <a:cubicBezTo>
                    <a:pt x="597034" y="549743"/>
                    <a:pt x="380410" y="524442"/>
                    <a:pt x="89843" y="539047"/>
                  </a:cubicBezTo>
                  <a:cubicBezTo>
                    <a:pt x="29642" y="540132"/>
                    <a:pt x="-7519" y="496114"/>
                    <a:pt x="0" y="449204"/>
                  </a:cubicBezTo>
                  <a:cubicBezTo>
                    <a:pt x="9576" y="337954"/>
                    <a:pt x="12347" y="177536"/>
                    <a:pt x="0" y="8984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656308309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B04A18-38A9-414C-9AAC-5E743A80D4F4}"/>
                </a:ext>
              </a:extLst>
            </p:cNvPr>
            <p:cNvSpPr txBox="1"/>
            <p:nvPr/>
          </p:nvSpPr>
          <p:spPr>
            <a:xfrm>
              <a:off x="383317" y="2321036"/>
              <a:ext cx="2265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Grandview" panose="020B0604020202020204" pitchFamily="34" charset="0"/>
                </a:defRPr>
              </a:lvl1pPr>
            </a:lstStyle>
            <a:p>
              <a:r>
                <a:rPr lang="en-US" sz="1400" dirty="0" err="1">
                  <a:solidFill>
                    <a:schemeClr val="accent2">
                      <a:lumMod val="75000"/>
                    </a:schemeClr>
                  </a:solidFill>
                </a:rPr>
                <a:t>curatedMetagenomicData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1DE3B09-9B34-4B9F-891F-7E345F668878}"/>
              </a:ext>
            </a:extLst>
          </p:cNvPr>
          <p:cNvGrpSpPr/>
          <p:nvPr/>
        </p:nvGrpSpPr>
        <p:grpSpPr>
          <a:xfrm>
            <a:off x="7107093" y="3429438"/>
            <a:ext cx="2265364" cy="539047"/>
            <a:chOff x="383317" y="2224219"/>
            <a:chExt cx="2265364" cy="53904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C8FAF32-F195-468F-BE19-685EA923B703}"/>
                </a:ext>
              </a:extLst>
            </p:cNvPr>
            <p:cNvSpPr/>
            <p:nvPr/>
          </p:nvSpPr>
          <p:spPr>
            <a:xfrm>
              <a:off x="383317" y="2224219"/>
              <a:ext cx="2206082" cy="539047"/>
            </a:xfrm>
            <a:custGeom>
              <a:avLst/>
              <a:gdLst>
                <a:gd name="connsiteX0" fmla="*/ 0 w 2206082"/>
                <a:gd name="connsiteY0" fmla="*/ 89843 h 539047"/>
                <a:gd name="connsiteX1" fmla="*/ 89843 w 2206082"/>
                <a:gd name="connsiteY1" fmla="*/ 0 h 539047"/>
                <a:gd name="connsiteX2" fmla="*/ 745044 w 2206082"/>
                <a:gd name="connsiteY2" fmla="*/ 0 h 539047"/>
                <a:gd name="connsiteX3" fmla="*/ 1420510 w 2206082"/>
                <a:gd name="connsiteY3" fmla="*/ 0 h 539047"/>
                <a:gd name="connsiteX4" fmla="*/ 2116239 w 2206082"/>
                <a:gd name="connsiteY4" fmla="*/ 0 h 539047"/>
                <a:gd name="connsiteX5" fmla="*/ 2206082 w 2206082"/>
                <a:gd name="connsiteY5" fmla="*/ 89843 h 539047"/>
                <a:gd name="connsiteX6" fmla="*/ 2206082 w 2206082"/>
                <a:gd name="connsiteY6" fmla="*/ 449204 h 539047"/>
                <a:gd name="connsiteX7" fmla="*/ 2116239 w 2206082"/>
                <a:gd name="connsiteY7" fmla="*/ 539047 h 539047"/>
                <a:gd name="connsiteX8" fmla="*/ 1400246 w 2206082"/>
                <a:gd name="connsiteY8" fmla="*/ 539047 h 539047"/>
                <a:gd name="connsiteX9" fmla="*/ 745044 w 2206082"/>
                <a:gd name="connsiteY9" fmla="*/ 539047 h 539047"/>
                <a:gd name="connsiteX10" fmla="*/ 89843 w 2206082"/>
                <a:gd name="connsiteY10" fmla="*/ 539047 h 539047"/>
                <a:gd name="connsiteX11" fmla="*/ 0 w 2206082"/>
                <a:gd name="connsiteY11" fmla="*/ 449204 h 539047"/>
                <a:gd name="connsiteX12" fmla="*/ 0 w 2206082"/>
                <a:gd name="connsiteY12" fmla="*/ 89843 h 53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6082" h="539047" fill="none" extrusionOk="0">
                  <a:moveTo>
                    <a:pt x="0" y="89843"/>
                  </a:moveTo>
                  <a:cubicBezTo>
                    <a:pt x="4862" y="36703"/>
                    <a:pt x="40095" y="-9305"/>
                    <a:pt x="89843" y="0"/>
                  </a:cubicBezTo>
                  <a:cubicBezTo>
                    <a:pt x="343377" y="-2708"/>
                    <a:pt x="433171" y="5347"/>
                    <a:pt x="745044" y="0"/>
                  </a:cubicBezTo>
                  <a:cubicBezTo>
                    <a:pt x="1056917" y="-5347"/>
                    <a:pt x="1169568" y="-30032"/>
                    <a:pt x="1420510" y="0"/>
                  </a:cubicBezTo>
                  <a:cubicBezTo>
                    <a:pt x="1671452" y="30032"/>
                    <a:pt x="1866362" y="-25865"/>
                    <a:pt x="2116239" y="0"/>
                  </a:cubicBezTo>
                  <a:cubicBezTo>
                    <a:pt x="2172206" y="-2624"/>
                    <a:pt x="2208274" y="43259"/>
                    <a:pt x="2206082" y="89843"/>
                  </a:cubicBezTo>
                  <a:cubicBezTo>
                    <a:pt x="2197903" y="179173"/>
                    <a:pt x="2191601" y="330743"/>
                    <a:pt x="2206082" y="449204"/>
                  </a:cubicBezTo>
                  <a:cubicBezTo>
                    <a:pt x="2199628" y="499416"/>
                    <a:pt x="2167540" y="539616"/>
                    <a:pt x="2116239" y="539047"/>
                  </a:cubicBezTo>
                  <a:cubicBezTo>
                    <a:pt x="1858167" y="540746"/>
                    <a:pt x="1709146" y="550984"/>
                    <a:pt x="1400246" y="539047"/>
                  </a:cubicBezTo>
                  <a:cubicBezTo>
                    <a:pt x="1091346" y="527110"/>
                    <a:pt x="943323" y="564529"/>
                    <a:pt x="745044" y="539047"/>
                  </a:cubicBezTo>
                  <a:cubicBezTo>
                    <a:pt x="546765" y="513565"/>
                    <a:pt x="401146" y="565682"/>
                    <a:pt x="89843" y="539047"/>
                  </a:cubicBezTo>
                  <a:cubicBezTo>
                    <a:pt x="37936" y="528034"/>
                    <a:pt x="-1318" y="497808"/>
                    <a:pt x="0" y="449204"/>
                  </a:cubicBezTo>
                  <a:cubicBezTo>
                    <a:pt x="-4623" y="338043"/>
                    <a:pt x="15629" y="262653"/>
                    <a:pt x="0" y="89843"/>
                  </a:cubicBezTo>
                  <a:close/>
                </a:path>
                <a:path w="2206082" h="539047" stroke="0" extrusionOk="0">
                  <a:moveTo>
                    <a:pt x="0" y="89843"/>
                  </a:moveTo>
                  <a:cubicBezTo>
                    <a:pt x="-6437" y="50148"/>
                    <a:pt x="44832" y="-1466"/>
                    <a:pt x="89843" y="0"/>
                  </a:cubicBezTo>
                  <a:cubicBezTo>
                    <a:pt x="220024" y="-24085"/>
                    <a:pt x="489277" y="-15212"/>
                    <a:pt x="724780" y="0"/>
                  </a:cubicBezTo>
                  <a:cubicBezTo>
                    <a:pt x="960283" y="15212"/>
                    <a:pt x="1145254" y="-19123"/>
                    <a:pt x="1400246" y="0"/>
                  </a:cubicBezTo>
                  <a:cubicBezTo>
                    <a:pt x="1655238" y="19123"/>
                    <a:pt x="1840041" y="26484"/>
                    <a:pt x="2116239" y="0"/>
                  </a:cubicBezTo>
                  <a:cubicBezTo>
                    <a:pt x="2158426" y="3962"/>
                    <a:pt x="2199865" y="46453"/>
                    <a:pt x="2206082" y="89843"/>
                  </a:cubicBezTo>
                  <a:cubicBezTo>
                    <a:pt x="2197713" y="199996"/>
                    <a:pt x="2221034" y="358489"/>
                    <a:pt x="2206082" y="449204"/>
                  </a:cubicBezTo>
                  <a:cubicBezTo>
                    <a:pt x="2201631" y="504778"/>
                    <a:pt x="2157878" y="546201"/>
                    <a:pt x="2116239" y="539047"/>
                  </a:cubicBezTo>
                  <a:cubicBezTo>
                    <a:pt x="1892218" y="537570"/>
                    <a:pt x="1711704" y="506074"/>
                    <a:pt x="1440774" y="539047"/>
                  </a:cubicBezTo>
                  <a:cubicBezTo>
                    <a:pt x="1169845" y="572020"/>
                    <a:pt x="1055166" y="528351"/>
                    <a:pt x="826100" y="539047"/>
                  </a:cubicBezTo>
                  <a:cubicBezTo>
                    <a:pt x="597034" y="549743"/>
                    <a:pt x="380410" y="524442"/>
                    <a:pt x="89843" y="539047"/>
                  </a:cubicBezTo>
                  <a:cubicBezTo>
                    <a:pt x="29642" y="540132"/>
                    <a:pt x="-7519" y="496114"/>
                    <a:pt x="0" y="449204"/>
                  </a:cubicBezTo>
                  <a:cubicBezTo>
                    <a:pt x="9576" y="337954"/>
                    <a:pt x="12347" y="177536"/>
                    <a:pt x="0" y="8984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656308309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F9381B-7C8B-4061-8B2A-ACCA34898B3B}"/>
                </a:ext>
              </a:extLst>
            </p:cNvPr>
            <p:cNvSpPr txBox="1"/>
            <p:nvPr/>
          </p:nvSpPr>
          <p:spPr>
            <a:xfrm>
              <a:off x="383317" y="2321036"/>
              <a:ext cx="2265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Grandview" panose="020B0604020202020204" pitchFamily="34" charset="0"/>
                </a:defRPr>
              </a:lvl1pPr>
            </a:lstStyle>
            <a:p>
              <a:r>
                <a:rPr lang="en-US" sz="1400" dirty="0" err="1">
                  <a:solidFill>
                    <a:schemeClr val="accent2">
                      <a:lumMod val="75000"/>
                    </a:schemeClr>
                  </a:solidFill>
                </a:rPr>
                <a:t>curatedMetagenomicData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ABDFA73-7D9C-4F9D-8C46-3A0E5CAF2E17}"/>
              </a:ext>
            </a:extLst>
          </p:cNvPr>
          <p:cNvSpPr txBox="1"/>
          <p:nvPr/>
        </p:nvSpPr>
        <p:spPr>
          <a:xfrm>
            <a:off x="1435100" y="4196802"/>
            <a:ext cx="6094602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SE source: </a:t>
            </a:r>
            <a:r>
              <a:rPr lang="en-US" sz="1000" dirty="0">
                <a:hlinkClick r:id="rId2"/>
              </a:rPr>
              <a:t>https://www.bioconductor.org/packages/devel/bioc/vignettes/SummarizedExperiment/inst/doc/SummarizedExperiment.html</a:t>
            </a:r>
            <a:endParaRPr lang="en-US" sz="1000" dirty="0"/>
          </a:p>
          <a:p>
            <a:endParaRPr lang="en-US" sz="1000" dirty="0"/>
          </a:p>
          <a:p>
            <a:r>
              <a:rPr lang="en-US" sz="1050" dirty="0"/>
              <a:t>MAE source:</a:t>
            </a:r>
          </a:p>
          <a:p>
            <a:r>
              <a:rPr lang="en-US" sz="1000" dirty="0">
                <a:hlinkClick r:id="rId3"/>
              </a:rPr>
              <a:t>https://waldronlab.io/MultiAssayWorkshop/articles/Ramos_MultiAssayExperiment.html</a:t>
            </a:r>
            <a:endParaRPr lang="en-US" sz="1000" dirty="0"/>
          </a:p>
          <a:p>
            <a:endParaRPr lang="en-US" sz="1000" dirty="0"/>
          </a:p>
          <a:p>
            <a:r>
              <a:rPr lang="en-US" sz="1050" dirty="0"/>
              <a:t>SCE source:</a:t>
            </a:r>
          </a:p>
          <a:p>
            <a:r>
              <a:rPr lang="en-US" sz="1000" dirty="0">
                <a:hlinkClick r:id="rId4"/>
              </a:rPr>
              <a:t>http://bioconductor.org/books/3.13/OSCA.intro/the-singlecellexperiment-class.html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13076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64AD99-6A0C-40D0-89C7-8170ABE490B1}"/>
              </a:ext>
            </a:extLst>
          </p:cNvPr>
          <p:cNvSpPr/>
          <p:nvPr/>
        </p:nvSpPr>
        <p:spPr>
          <a:xfrm>
            <a:off x="194637" y="412751"/>
            <a:ext cx="8809663" cy="8351443"/>
          </a:xfrm>
          <a:custGeom>
            <a:avLst/>
            <a:gdLst>
              <a:gd name="connsiteX0" fmla="*/ 0 w 8809663"/>
              <a:gd name="connsiteY0" fmla="*/ 0 h 8351443"/>
              <a:gd name="connsiteX1" fmla="*/ 413376 w 8809663"/>
              <a:gd name="connsiteY1" fmla="*/ 0 h 8351443"/>
              <a:gd name="connsiteX2" fmla="*/ 914850 w 8809663"/>
              <a:gd name="connsiteY2" fmla="*/ 0 h 8351443"/>
              <a:gd name="connsiteX3" fmla="*/ 1768709 w 8809663"/>
              <a:gd name="connsiteY3" fmla="*/ 0 h 8351443"/>
              <a:gd name="connsiteX4" fmla="*/ 2446376 w 8809663"/>
              <a:gd name="connsiteY4" fmla="*/ 0 h 8351443"/>
              <a:gd name="connsiteX5" fmla="*/ 2859752 w 8809663"/>
              <a:gd name="connsiteY5" fmla="*/ 0 h 8351443"/>
              <a:gd name="connsiteX6" fmla="*/ 3537419 w 8809663"/>
              <a:gd name="connsiteY6" fmla="*/ 0 h 8351443"/>
              <a:gd name="connsiteX7" fmla="*/ 4038892 w 8809663"/>
              <a:gd name="connsiteY7" fmla="*/ 0 h 8351443"/>
              <a:gd name="connsiteX8" fmla="*/ 4540365 w 8809663"/>
              <a:gd name="connsiteY8" fmla="*/ 0 h 8351443"/>
              <a:gd name="connsiteX9" fmla="*/ 4953741 w 8809663"/>
              <a:gd name="connsiteY9" fmla="*/ 0 h 8351443"/>
              <a:gd name="connsiteX10" fmla="*/ 5543311 w 8809663"/>
              <a:gd name="connsiteY10" fmla="*/ 0 h 8351443"/>
              <a:gd name="connsiteX11" fmla="*/ 6220977 w 8809663"/>
              <a:gd name="connsiteY11" fmla="*/ 0 h 8351443"/>
              <a:gd name="connsiteX12" fmla="*/ 6810547 w 8809663"/>
              <a:gd name="connsiteY12" fmla="*/ 0 h 8351443"/>
              <a:gd name="connsiteX13" fmla="*/ 7400117 w 8809663"/>
              <a:gd name="connsiteY13" fmla="*/ 0 h 8351443"/>
              <a:gd name="connsiteX14" fmla="*/ 7989687 w 8809663"/>
              <a:gd name="connsiteY14" fmla="*/ 0 h 8351443"/>
              <a:gd name="connsiteX15" fmla="*/ 8809663 w 8809663"/>
              <a:gd name="connsiteY15" fmla="*/ 0 h 8351443"/>
              <a:gd name="connsiteX16" fmla="*/ 8809663 w 8809663"/>
              <a:gd name="connsiteY16" fmla="*/ 779468 h 8351443"/>
              <a:gd name="connsiteX17" fmla="*/ 8809663 w 8809663"/>
              <a:gd name="connsiteY17" fmla="*/ 1642450 h 8351443"/>
              <a:gd name="connsiteX18" fmla="*/ 8809663 w 8809663"/>
              <a:gd name="connsiteY18" fmla="*/ 2338404 h 8351443"/>
              <a:gd name="connsiteX19" fmla="*/ 8809663 w 8809663"/>
              <a:gd name="connsiteY19" fmla="*/ 3034358 h 8351443"/>
              <a:gd name="connsiteX20" fmla="*/ 8809663 w 8809663"/>
              <a:gd name="connsiteY20" fmla="*/ 3646797 h 8351443"/>
              <a:gd name="connsiteX21" fmla="*/ 8809663 w 8809663"/>
              <a:gd name="connsiteY21" fmla="*/ 4426265 h 8351443"/>
              <a:gd name="connsiteX22" fmla="*/ 8809663 w 8809663"/>
              <a:gd name="connsiteY22" fmla="*/ 4955190 h 8351443"/>
              <a:gd name="connsiteX23" fmla="*/ 8809663 w 8809663"/>
              <a:gd name="connsiteY23" fmla="*/ 5818172 h 8351443"/>
              <a:gd name="connsiteX24" fmla="*/ 8809663 w 8809663"/>
              <a:gd name="connsiteY24" fmla="*/ 6430611 h 8351443"/>
              <a:gd name="connsiteX25" fmla="*/ 8809663 w 8809663"/>
              <a:gd name="connsiteY25" fmla="*/ 6876021 h 8351443"/>
              <a:gd name="connsiteX26" fmla="*/ 8809663 w 8809663"/>
              <a:gd name="connsiteY26" fmla="*/ 7739004 h 8351443"/>
              <a:gd name="connsiteX27" fmla="*/ 8809663 w 8809663"/>
              <a:gd name="connsiteY27" fmla="*/ 8351443 h 8351443"/>
              <a:gd name="connsiteX28" fmla="*/ 8396287 w 8809663"/>
              <a:gd name="connsiteY28" fmla="*/ 8351443 h 8351443"/>
              <a:gd name="connsiteX29" fmla="*/ 7894813 w 8809663"/>
              <a:gd name="connsiteY29" fmla="*/ 8351443 h 8351443"/>
              <a:gd name="connsiteX30" fmla="*/ 7481437 w 8809663"/>
              <a:gd name="connsiteY30" fmla="*/ 8351443 h 8351443"/>
              <a:gd name="connsiteX31" fmla="*/ 6715674 w 8809663"/>
              <a:gd name="connsiteY31" fmla="*/ 8351443 h 8351443"/>
              <a:gd name="connsiteX32" fmla="*/ 6214201 w 8809663"/>
              <a:gd name="connsiteY32" fmla="*/ 8351443 h 8351443"/>
              <a:gd name="connsiteX33" fmla="*/ 5360341 w 8809663"/>
              <a:gd name="connsiteY33" fmla="*/ 8351443 h 8351443"/>
              <a:gd name="connsiteX34" fmla="*/ 4682675 w 8809663"/>
              <a:gd name="connsiteY34" fmla="*/ 8351443 h 8351443"/>
              <a:gd name="connsiteX35" fmla="*/ 3828815 w 8809663"/>
              <a:gd name="connsiteY35" fmla="*/ 8351443 h 8351443"/>
              <a:gd name="connsiteX36" fmla="*/ 3239245 w 8809663"/>
              <a:gd name="connsiteY36" fmla="*/ 8351443 h 8351443"/>
              <a:gd name="connsiteX37" fmla="*/ 2825869 w 8809663"/>
              <a:gd name="connsiteY37" fmla="*/ 8351443 h 8351443"/>
              <a:gd name="connsiteX38" fmla="*/ 2412492 w 8809663"/>
              <a:gd name="connsiteY38" fmla="*/ 8351443 h 8351443"/>
              <a:gd name="connsiteX39" fmla="*/ 1999116 w 8809663"/>
              <a:gd name="connsiteY39" fmla="*/ 8351443 h 8351443"/>
              <a:gd name="connsiteX40" fmla="*/ 1585739 w 8809663"/>
              <a:gd name="connsiteY40" fmla="*/ 8351443 h 8351443"/>
              <a:gd name="connsiteX41" fmla="*/ 731880 w 8809663"/>
              <a:gd name="connsiteY41" fmla="*/ 8351443 h 8351443"/>
              <a:gd name="connsiteX42" fmla="*/ 0 w 8809663"/>
              <a:gd name="connsiteY42" fmla="*/ 8351443 h 8351443"/>
              <a:gd name="connsiteX43" fmla="*/ 0 w 8809663"/>
              <a:gd name="connsiteY43" fmla="*/ 7571975 h 8351443"/>
              <a:gd name="connsiteX44" fmla="*/ 0 w 8809663"/>
              <a:gd name="connsiteY44" fmla="*/ 6792507 h 8351443"/>
              <a:gd name="connsiteX45" fmla="*/ 0 w 8809663"/>
              <a:gd name="connsiteY45" fmla="*/ 5929525 h 8351443"/>
              <a:gd name="connsiteX46" fmla="*/ 0 w 8809663"/>
              <a:gd name="connsiteY46" fmla="*/ 5150057 h 8351443"/>
              <a:gd name="connsiteX47" fmla="*/ 0 w 8809663"/>
              <a:gd name="connsiteY47" fmla="*/ 4621132 h 8351443"/>
              <a:gd name="connsiteX48" fmla="*/ 0 w 8809663"/>
              <a:gd name="connsiteY48" fmla="*/ 3841664 h 8351443"/>
              <a:gd name="connsiteX49" fmla="*/ 0 w 8809663"/>
              <a:gd name="connsiteY49" fmla="*/ 3145710 h 8351443"/>
              <a:gd name="connsiteX50" fmla="*/ 0 w 8809663"/>
              <a:gd name="connsiteY50" fmla="*/ 2700300 h 8351443"/>
              <a:gd name="connsiteX51" fmla="*/ 0 w 8809663"/>
              <a:gd name="connsiteY51" fmla="*/ 2004346 h 8351443"/>
              <a:gd name="connsiteX52" fmla="*/ 0 w 8809663"/>
              <a:gd name="connsiteY52" fmla="*/ 1141364 h 8351443"/>
              <a:gd name="connsiteX53" fmla="*/ 0 w 8809663"/>
              <a:gd name="connsiteY53" fmla="*/ 0 h 835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8809663" h="8351443" extrusionOk="0">
                <a:moveTo>
                  <a:pt x="0" y="0"/>
                </a:moveTo>
                <a:cubicBezTo>
                  <a:pt x="91775" y="15495"/>
                  <a:pt x="259145" y="10503"/>
                  <a:pt x="413376" y="0"/>
                </a:cubicBezTo>
                <a:cubicBezTo>
                  <a:pt x="567607" y="-10503"/>
                  <a:pt x="668809" y="-16945"/>
                  <a:pt x="914850" y="0"/>
                </a:cubicBezTo>
                <a:cubicBezTo>
                  <a:pt x="1160891" y="16945"/>
                  <a:pt x="1392370" y="-5632"/>
                  <a:pt x="1768709" y="0"/>
                </a:cubicBezTo>
                <a:cubicBezTo>
                  <a:pt x="2145048" y="5632"/>
                  <a:pt x="2110068" y="26660"/>
                  <a:pt x="2446376" y="0"/>
                </a:cubicBezTo>
                <a:cubicBezTo>
                  <a:pt x="2782684" y="-26660"/>
                  <a:pt x="2680819" y="14667"/>
                  <a:pt x="2859752" y="0"/>
                </a:cubicBezTo>
                <a:cubicBezTo>
                  <a:pt x="3038685" y="-14667"/>
                  <a:pt x="3367722" y="-23055"/>
                  <a:pt x="3537419" y="0"/>
                </a:cubicBezTo>
                <a:cubicBezTo>
                  <a:pt x="3707116" y="23055"/>
                  <a:pt x="3834280" y="-20556"/>
                  <a:pt x="4038892" y="0"/>
                </a:cubicBezTo>
                <a:cubicBezTo>
                  <a:pt x="4243504" y="20556"/>
                  <a:pt x="4372270" y="-570"/>
                  <a:pt x="4540365" y="0"/>
                </a:cubicBezTo>
                <a:cubicBezTo>
                  <a:pt x="4708460" y="570"/>
                  <a:pt x="4761787" y="-11134"/>
                  <a:pt x="4953741" y="0"/>
                </a:cubicBezTo>
                <a:cubicBezTo>
                  <a:pt x="5145695" y="11134"/>
                  <a:pt x="5293894" y="-11222"/>
                  <a:pt x="5543311" y="0"/>
                </a:cubicBezTo>
                <a:cubicBezTo>
                  <a:pt x="5792728" y="11222"/>
                  <a:pt x="6081328" y="-23903"/>
                  <a:pt x="6220977" y="0"/>
                </a:cubicBezTo>
                <a:cubicBezTo>
                  <a:pt x="6360626" y="23903"/>
                  <a:pt x="6647571" y="8165"/>
                  <a:pt x="6810547" y="0"/>
                </a:cubicBezTo>
                <a:cubicBezTo>
                  <a:pt x="6973523" y="-8165"/>
                  <a:pt x="7220098" y="-21161"/>
                  <a:pt x="7400117" y="0"/>
                </a:cubicBezTo>
                <a:cubicBezTo>
                  <a:pt x="7580136" y="21161"/>
                  <a:pt x="7730024" y="-6430"/>
                  <a:pt x="7989687" y="0"/>
                </a:cubicBezTo>
                <a:cubicBezTo>
                  <a:pt x="8249350" y="6430"/>
                  <a:pt x="8516584" y="-745"/>
                  <a:pt x="8809663" y="0"/>
                </a:cubicBezTo>
                <a:cubicBezTo>
                  <a:pt x="8807863" y="197056"/>
                  <a:pt x="8848102" y="553778"/>
                  <a:pt x="8809663" y="779468"/>
                </a:cubicBezTo>
                <a:cubicBezTo>
                  <a:pt x="8771224" y="1005158"/>
                  <a:pt x="8809042" y="1453861"/>
                  <a:pt x="8809663" y="1642450"/>
                </a:cubicBezTo>
                <a:cubicBezTo>
                  <a:pt x="8810284" y="1831039"/>
                  <a:pt x="8838124" y="2013659"/>
                  <a:pt x="8809663" y="2338404"/>
                </a:cubicBezTo>
                <a:cubicBezTo>
                  <a:pt x="8781202" y="2663149"/>
                  <a:pt x="8832886" y="2722151"/>
                  <a:pt x="8809663" y="3034358"/>
                </a:cubicBezTo>
                <a:cubicBezTo>
                  <a:pt x="8786440" y="3346565"/>
                  <a:pt x="8829494" y="3415123"/>
                  <a:pt x="8809663" y="3646797"/>
                </a:cubicBezTo>
                <a:cubicBezTo>
                  <a:pt x="8789832" y="3878471"/>
                  <a:pt x="8774641" y="4158469"/>
                  <a:pt x="8809663" y="4426265"/>
                </a:cubicBezTo>
                <a:cubicBezTo>
                  <a:pt x="8844685" y="4694061"/>
                  <a:pt x="8825380" y="4716126"/>
                  <a:pt x="8809663" y="4955190"/>
                </a:cubicBezTo>
                <a:cubicBezTo>
                  <a:pt x="8793946" y="5194255"/>
                  <a:pt x="8845086" y="5610458"/>
                  <a:pt x="8809663" y="5818172"/>
                </a:cubicBezTo>
                <a:cubicBezTo>
                  <a:pt x="8774240" y="6025886"/>
                  <a:pt x="8779533" y="6158067"/>
                  <a:pt x="8809663" y="6430611"/>
                </a:cubicBezTo>
                <a:cubicBezTo>
                  <a:pt x="8839793" y="6703155"/>
                  <a:pt x="8804771" y="6656734"/>
                  <a:pt x="8809663" y="6876021"/>
                </a:cubicBezTo>
                <a:cubicBezTo>
                  <a:pt x="8814556" y="7095308"/>
                  <a:pt x="8796607" y="7472669"/>
                  <a:pt x="8809663" y="7739004"/>
                </a:cubicBezTo>
                <a:cubicBezTo>
                  <a:pt x="8822719" y="8005339"/>
                  <a:pt x="8815263" y="8181447"/>
                  <a:pt x="8809663" y="8351443"/>
                </a:cubicBezTo>
                <a:cubicBezTo>
                  <a:pt x="8648523" y="8363816"/>
                  <a:pt x="8498758" y="8340069"/>
                  <a:pt x="8396287" y="8351443"/>
                </a:cubicBezTo>
                <a:cubicBezTo>
                  <a:pt x="8293816" y="8362817"/>
                  <a:pt x="7995986" y="8358410"/>
                  <a:pt x="7894813" y="8351443"/>
                </a:cubicBezTo>
                <a:cubicBezTo>
                  <a:pt x="7793640" y="8344476"/>
                  <a:pt x="7571683" y="8345170"/>
                  <a:pt x="7481437" y="8351443"/>
                </a:cubicBezTo>
                <a:cubicBezTo>
                  <a:pt x="7391191" y="8357716"/>
                  <a:pt x="7061340" y="8379987"/>
                  <a:pt x="6715674" y="8351443"/>
                </a:cubicBezTo>
                <a:cubicBezTo>
                  <a:pt x="6370008" y="8322899"/>
                  <a:pt x="6368895" y="8375027"/>
                  <a:pt x="6214201" y="8351443"/>
                </a:cubicBezTo>
                <a:cubicBezTo>
                  <a:pt x="6059507" y="8327859"/>
                  <a:pt x="5778017" y="8376056"/>
                  <a:pt x="5360341" y="8351443"/>
                </a:cubicBezTo>
                <a:cubicBezTo>
                  <a:pt x="4942665" y="8326830"/>
                  <a:pt x="4953631" y="8322165"/>
                  <a:pt x="4682675" y="8351443"/>
                </a:cubicBezTo>
                <a:cubicBezTo>
                  <a:pt x="4411719" y="8380721"/>
                  <a:pt x="4159406" y="8313669"/>
                  <a:pt x="3828815" y="8351443"/>
                </a:cubicBezTo>
                <a:cubicBezTo>
                  <a:pt x="3498224" y="8389217"/>
                  <a:pt x="3502494" y="8327860"/>
                  <a:pt x="3239245" y="8351443"/>
                </a:cubicBezTo>
                <a:cubicBezTo>
                  <a:pt x="2975996" y="8375027"/>
                  <a:pt x="2914075" y="8367857"/>
                  <a:pt x="2825869" y="8351443"/>
                </a:cubicBezTo>
                <a:cubicBezTo>
                  <a:pt x="2737663" y="8335029"/>
                  <a:pt x="2504963" y="8341517"/>
                  <a:pt x="2412492" y="8351443"/>
                </a:cubicBezTo>
                <a:cubicBezTo>
                  <a:pt x="2320021" y="8361369"/>
                  <a:pt x="2158726" y="8355239"/>
                  <a:pt x="1999116" y="8351443"/>
                </a:cubicBezTo>
                <a:cubicBezTo>
                  <a:pt x="1839506" y="8347647"/>
                  <a:pt x="1738713" y="8344745"/>
                  <a:pt x="1585739" y="8351443"/>
                </a:cubicBezTo>
                <a:cubicBezTo>
                  <a:pt x="1432765" y="8358141"/>
                  <a:pt x="1086849" y="8356951"/>
                  <a:pt x="731880" y="8351443"/>
                </a:cubicBezTo>
                <a:cubicBezTo>
                  <a:pt x="376911" y="8345935"/>
                  <a:pt x="260494" y="8336562"/>
                  <a:pt x="0" y="8351443"/>
                </a:cubicBezTo>
                <a:cubicBezTo>
                  <a:pt x="-3142" y="7982733"/>
                  <a:pt x="-15983" y="7756062"/>
                  <a:pt x="0" y="7571975"/>
                </a:cubicBezTo>
                <a:cubicBezTo>
                  <a:pt x="15983" y="7387888"/>
                  <a:pt x="-22985" y="7096852"/>
                  <a:pt x="0" y="6792507"/>
                </a:cubicBezTo>
                <a:cubicBezTo>
                  <a:pt x="22985" y="6488162"/>
                  <a:pt x="-8416" y="6297728"/>
                  <a:pt x="0" y="5929525"/>
                </a:cubicBezTo>
                <a:cubicBezTo>
                  <a:pt x="8416" y="5561322"/>
                  <a:pt x="17844" y="5489575"/>
                  <a:pt x="0" y="5150057"/>
                </a:cubicBezTo>
                <a:cubicBezTo>
                  <a:pt x="-17844" y="4810539"/>
                  <a:pt x="-15318" y="4871269"/>
                  <a:pt x="0" y="4621132"/>
                </a:cubicBezTo>
                <a:cubicBezTo>
                  <a:pt x="15318" y="4370995"/>
                  <a:pt x="-30933" y="4087367"/>
                  <a:pt x="0" y="3841664"/>
                </a:cubicBezTo>
                <a:cubicBezTo>
                  <a:pt x="30933" y="3595961"/>
                  <a:pt x="-13827" y="3387107"/>
                  <a:pt x="0" y="3145710"/>
                </a:cubicBezTo>
                <a:cubicBezTo>
                  <a:pt x="13827" y="2904313"/>
                  <a:pt x="-3195" y="2816485"/>
                  <a:pt x="0" y="2700300"/>
                </a:cubicBezTo>
                <a:cubicBezTo>
                  <a:pt x="3195" y="2584115"/>
                  <a:pt x="10767" y="2158858"/>
                  <a:pt x="0" y="2004346"/>
                </a:cubicBezTo>
                <a:cubicBezTo>
                  <a:pt x="-10767" y="1849834"/>
                  <a:pt x="4322" y="1543203"/>
                  <a:pt x="0" y="1141364"/>
                </a:cubicBezTo>
                <a:cubicBezTo>
                  <a:pt x="-4322" y="739525"/>
                  <a:pt x="-19068" y="42490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14986316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C18355D-C2CE-4C94-87A0-7D08BED095E4}"/>
              </a:ext>
            </a:extLst>
          </p:cNvPr>
          <p:cNvSpPr/>
          <p:nvPr/>
        </p:nvSpPr>
        <p:spPr>
          <a:xfrm>
            <a:off x="328201" y="858225"/>
            <a:ext cx="2013693" cy="267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6FAFD27-F1B5-4C1D-A1B5-7D93052B9789}"/>
              </a:ext>
            </a:extLst>
          </p:cNvPr>
          <p:cNvSpPr/>
          <p:nvPr/>
        </p:nvSpPr>
        <p:spPr>
          <a:xfrm>
            <a:off x="328201" y="3310234"/>
            <a:ext cx="2013693" cy="267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627B9E1-9445-4B0B-92DD-75235D559F0F}"/>
              </a:ext>
            </a:extLst>
          </p:cNvPr>
          <p:cNvSpPr/>
          <p:nvPr/>
        </p:nvSpPr>
        <p:spPr>
          <a:xfrm>
            <a:off x="3247475" y="853737"/>
            <a:ext cx="2013693" cy="267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26846C0-29D9-40C4-8EED-7BA4B8AD2E1D}"/>
              </a:ext>
            </a:extLst>
          </p:cNvPr>
          <p:cNvGrpSpPr/>
          <p:nvPr/>
        </p:nvGrpSpPr>
        <p:grpSpPr>
          <a:xfrm>
            <a:off x="3728772" y="106509"/>
            <a:ext cx="2046914" cy="539597"/>
            <a:chOff x="1254152" y="1500111"/>
            <a:chExt cx="2046914" cy="53959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1F7ABAF-EF65-490B-A1FE-956358D4C94C}"/>
                </a:ext>
              </a:extLst>
            </p:cNvPr>
            <p:cNvSpPr/>
            <p:nvPr/>
          </p:nvSpPr>
          <p:spPr>
            <a:xfrm>
              <a:off x="1254152" y="1500661"/>
              <a:ext cx="2046914" cy="5390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C52C1EB-970F-47C7-BFAA-411993A84D70}"/>
                </a:ext>
              </a:extLst>
            </p:cNvPr>
            <p:cNvSpPr txBox="1"/>
            <p:nvPr/>
          </p:nvSpPr>
          <p:spPr>
            <a:xfrm>
              <a:off x="1646667" y="1500111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Grandview" panose="020B0604020202020204" pitchFamily="34" charset="0"/>
                </a:defRPr>
              </a:lvl1pPr>
            </a:lstStyle>
            <a:p>
              <a:r>
                <a:rPr lang="nl-NL" sz="2800" dirty="0" err="1">
                  <a:solidFill>
                    <a:schemeClr val="bg2">
                      <a:lumMod val="25000"/>
                    </a:schemeClr>
                  </a:solidFill>
                </a:rPr>
                <a:t>miaViz</a:t>
              </a:r>
              <a:endParaRPr lang="en-US" sz="28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7C8F1CE2-F112-43EF-B138-EA047E585BBD}"/>
              </a:ext>
            </a:extLst>
          </p:cNvPr>
          <p:cNvSpPr txBox="1"/>
          <p:nvPr/>
        </p:nvSpPr>
        <p:spPr>
          <a:xfrm>
            <a:off x="3247476" y="854768"/>
            <a:ext cx="20136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i="1">
                <a:latin typeface="Grandview" panose="020B0604020202020204" pitchFamily="34" charset="0"/>
              </a:defRPr>
            </a:lvl1pPr>
          </a:lstStyle>
          <a:p>
            <a:r>
              <a:rPr lang="en-US" dirty="0" err="1"/>
              <a:t>plotPrevalentAbundance</a:t>
            </a:r>
            <a:r>
              <a:rPr lang="en-US" dirty="0"/>
              <a:t>()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233582-EA85-4402-8562-855FEC32921C}"/>
              </a:ext>
            </a:extLst>
          </p:cNvPr>
          <p:cNvSpPr txBox="1"/>
          <p:nvPr/>
        </p:nvSpPr>
        <p:spPr>
          <a:xfrm>
            <a:off x="331109" y="3286053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i="1">
                <a:latin typeface="Grandview" panose="020B0604020202020204" pitchFamily="34" charset="0"/>
              </a:defRPr>
            </a:lvl1pPr>
          </a:lstStyle>
          <a:p>
            <a:r>
              <a:rPr lang="en-US" dirty="0" err="1"/>
              <a:t>plotAbundance</a:t>
            </a:r>
            <a:r>
              <a:rPr lang="en-US" dirty="0"/>
              <a:t>()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ED3D2D8-7569-4EC0-9471-8FE16169222E}"/>
              </a:ext>
            </a:extLst>
          </p:cNvPr>
          <p:cNvSpPr txBox="1"/>
          <p:nvPr/>
        </p:nvSpPr>
        <p:spPr>
          <a:xfrm>
            <a:off x="300592" y="844513"/>
            <a:ext cx="1853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i="1">
                <a:latin typeface="Grandview" panose="020B0604020202020204" pitchFamily="34" charset="0"/>
              </a:defRPr>
            </a:lvl1pPr>
          </a:lstStyle>
          <a:p>
            <a:r>
              <a:rPr lang="en-US" dirty="0" err="1"/>
              <a:t>plotAbundanceDensity</a:t>
            </a:r>
            <a:r>
              <a:rPr lang="en-US" dirty="0"/>
              <a:t>()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B34A7C7-E73B-4831-A114-2AEFA3BA7F5B}"/>
              </a:ext>
            </a:extLst>
          </p:cNvPr>
          <p:cNvGrpSpPr/>
          <p:nvPr/>
        </p:nvGrpSpPr>
        <p:grpSpPr>
          <a:xfrm>
            <a:off x="3247474" y="3305491"/>
            <a:ext cx="2013693" cy="276999"/>
            <a:chOff x="3463974" y="2653190"/>
            <a:chExt cx="2013693" cy="276999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0C0BDAD-C45B-4E77-9924-F539D413CE81}"/>
                </a:ext>
              </a:extLst>
            </p:cNvPr>
            <p:cNvSpPr/>
            <p:nvPr/>
          </p:nvSpPr>
          <p:spPr>
            <a:xfrm>
              <a:off x="3463974" y="2657873"/>
              <a:ext cx="2013693" cy="267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9AABB27-41A5-4F21-9644-04977F694B01}"/>
                </a:ext>
              </a:extLst>
            </p:cNvPr>
            <p:cNvSpPr txBox="1"/>
            <p:nvPr/>
          </p:nvSpPr>
          <p:spPr>
            <a:xfrm>
              <a:off x="3475309" y="2653190"/>
              <a:ext cx="117692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i="1">
                  <a:latin typeface="Grandview" panose="020B0604020202020204" pitchFamily="34" charset="0"/>
                </a:defRPr>
              </a:lvl1pPr>
            </a:lstStyle>
            <a:p>
              <a:r>
                <a:rPr lang="en-US" dirty="0" err="1"/>
                <a:t>plotRowTree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AC9D25-0F7C-47DD-BB21-A916959B15E6}"/>
              </a:ext>
            </a:extLst>
          </p:cNvPr>
          <p:cNvGrpSpPr/>
          <p:nvPr/>
        </p:nvGrpSpPr>
        <p:grpSpPr>
          <a:xfrm>
            <a:off x="6349249" y="848690"/>
            <a:ext cx="2031614" cy="283077"/>
            <a:chOff x="9661295" y="1541529"/>
            <a:chExt cx="2031614" cy="283077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FE59A31-F57D-4BD4-A49A-DCEB64E4D734}"/>
                </a:ext>
              </a:extLst>
            </p:cNvPr>
            <p:cNvSpPr/>
            <p:nvPr/>
          </p:nvSpPr>
          <p:spPr>
            <a:xfrm>
              <a:off x="9679216" y="1556971"/>
              <a:ext cx="2013693" cy="267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9BB3D41-1F8B-45EF-8E9E-19BFA9A68A51}"/>
                </a:ext>
              </a:extLst>
            </p:cNvPr>
            <p:cNvSpPr txBox="1"/>
            <p:nvPr/>
          </p:nvSpPr>
          <p:spPr>
            <a:xfrm>
              <a:off x="9661295" y="1541529"/>
              <a:ext cx="1662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i="1">
                  <a:latin typeface="Grandview" panose="020B0604020202020204" pitchFamily="34" charset="0"/>
                </a:defRPr>
              </a:lvl1pPr>
            </a:lstStyle>
            <a:p>
              <a:r>
                <a:rPr lang="en-US" dirty="0" err="1"/>
                <a:t>plotTaxaPrevalence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551FD61-1777-4F7F-A1F1-51AA04D2A088}"/>
              </a:ext>
            </a:extLst>
          </p:cNvPr>
          <p:cNvGrpSpPr/>
          <p:nvPr/>
        </p:nvGrpSpPr>
        <p:grpSpPr>
          <a:xfrm>
            <a:off x="6354872" y="3300810"/>
            <a:ext cx="2013693" cy="276999"/>
            <a:chOff x="3463974" y="2653190"/>
            <a:chExt cx="2013693" cy="276999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4B968D4-008E-4DE7-ACC0-DD9C19DFCB21}"/>
                </a:ext>
              </a:extLst>
            </p:cNvPr>
            <p:cNvSpPr/>
            <p:nvPr/>
          </p:nvSpPr>
          <p:spPr>
            <a:xfrm>
              <a:off x="3463974" y="2657873"/>
              <a:ext cx="2013693" cy="2676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887EB0B-B737-4FD0-B603-6EAD7C1F8982}"/>
                </a:ext>
              </a:extLst>
            </p:cNvPr>
            <p:cNvSpPr txBox="1"/>
            <p:nvPr/>
          </p:nvSpPr>
          <p:spPr>
            <a:xfrm>
              <a:off x="3475309" y="2653190"/>
              <a:ext cx="100540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i="1">
                  <a:latin typeface="Grandview" panose="020B0604020202020204" pitchFamily="34" charset="0"/>
                </a:defRPr>
              </a:lvl1pPr>
            </a:lstStyle>
            <a:p>
              <a:r>
                <a:rPr lang="en-US" dirty="0" err="1"/>
                <a:t>plotSeries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5121" name="Group 5120">
            <a:extLst>
              <a:ext uri="{FF2B5EF4-FFF2-40B4-BE49-F238E27FC236}">
                <a16:creationId xmlns:a16="http://schemas.microsoft.com/office/drawing/2014/main" id="{7DCD725E-83C7-4EE2-9FDD-B55C0CDF7911}"/>
              </a:ext>
            </a:extLst>
          </p:cNvPr>
          <p:cNvGrpSpPr/>
          <p:nvPr/>
        </p:nvGrpSpPr>
        <p:grpSpPr>
          <a:xfrm>
            <a:off x="3471772" y="6057490"/>
            <a:ext cx="2013693" cy="276999"/>
            <a:chOff x="9670910" y="4218252"/>
            <a:chExt cx="2013693" cy="27699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F9AC6F5-2F05-46A2-8875-3B9155223A1D}"/>
                </a:ext>
              </a:extLst>
            </p:cNvPr>
            <p:cNvSpPr/>
            <p:nvPr/>
          </p:nvSpPr>
          <p:spPr>
            <a:xfrm>
              <a:off x="9670910" y="4226545"/>
              <a:ext cx="2013693" cy="2676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C278966-ADAA-4E89-A855-50970D8CC2ED}"/>
                </a:ext>
              </a:extLst>
            </p:cNvPr>
            <p:cNvSpPr txBox="1"/>
            <p:nvPr/>
          </p:nvSpPr>
          <p:spPr>
            <a:xfrm>
              <a:off x="9670910" y="4218252"/>
              <a:ext cx="193501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i="1">
                  <a:latin typeface="Grandview" panose="020B0604020202020204" pitchFamily="34" charset="0"/>
                </a:defRPr>
              </a:lvl1pPr>
            </a:lstStyle>
            <a:p>
              <a:r>
                <a:rPr lang="en-US" dirty="0" err="1"/>
                <a:t>scater</a:t>
              </a:r>
              <a:r>
                <a:rPr lang="en-US" dirty="0"/>
                <a:t>::</a:t>
              </a:r>
              <a:r>
                <a:rPr lang="en-US" dirty="0" err="1"/>
                <a:t>plotReducedDim</a:t>
              </a:r>
              <a:r>
                <a:rPr lang="en-US" dirty="0"/>
                <a:t>()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E14C29B-1A1D-4321-AF18-A29897AB3290}"/>
              </a:ext>
            </a:extLst>
          </p:cNvPr>
          <p:cNvGrpSpPr/>
          <p:nvPr/>
        </p:nvGrpSpPr>
        <p:grpSpPr>
          <a:xfrm>
            <a:off x="6376085" y="6057490"/>
            <a:ext cx="2013693" cy="276999"/>
            <a:chOff x="9670910" y="4218252"/>
            <a:chExt cx="2013693" cy="276999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1B69236-7A91-4E1A-9679-610CDBCF68BD}"/>
                </a:ext>
              </a:extLst>
            </p:cNvPr>
            <p:cNvSpPr/>
            <p:nvPr/>
          </p:nvSpPr>
          <p:spPr>
            <a:xfrm>
              <a:off x="9670910" y="4226545"/>
              <a:ext cx="2013693" cy="26763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148F88B-10BA-419F-BF43-466AAB53BC97}"/>
                </a:ext>
              </a:extLst>
            </p:cNvPr>
            <p:cNvSpPr txBox="1"/>
            <p:nvPr/>
          </p:nvSpPr>
          <p:spPr>
            <a:xfrm>
              <a:off x="9670910" y="4218252"/>
              <a:ext cx="16112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200" i="1">
                  <a:latin typeface="Grandview" panose="020B0604020202020204" pitchFamily="34" charset="0"/>
                </a:defRPr>
              </a:lvl1pPr>
            </a:lstStyle>
            <a:p>
              <a:r>
                <a:rPr lang="en-US" dirty="0" err="1"/>
                <a:t>scater</a:t>
              </a:r>
              <a:r>
                <a:rPr lang="en-US" dirty="0"/>
                <a:t>::</a:t>
              </a:r>
              <a:r>
                <a:rPr lang="en-US" dirty="0" err="1"/>
                <a:t>plotColData</a:t>
              </a:r>
              <a:r>
                <a:rPr lang="en-US" dirty="0"/>
                <a:t>()</a:t>
              </a:r>
            </a:p>
          </p:txBody>
        </p:sp>
      </p:grp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CD55170-FA1A-4545-BC53-3A7696999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51" y="1153841"/>
            <a:ext cx="2665254" cy="1903753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7B8A8815-558B-46A5-9AB3-DD6AC58EC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265" y="1261030"/>
            <a:ext cx="3005983" cy="18576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332BE55-9FC9-44CE-9A8A-CC397F63C3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48" y="1193371"/>
            <a:ext cx="2687677" cy="1941734"/>
          </a:xfrm>
          <a:prstGeom prst="rect">
            <a:avLst/>
          </a:prstGeom>
        </p:spPr>
      </p:pic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A301C4E2-32AF-446B-B507-B79449927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93" y="6541049"/>
            <a:ext cx="2788473" cy="1991766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A405FB3-8100-402B-AD82-1C9AABE4C1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39" y="3659260"/>
            <a:ext cx="2822960" cy="1744589"/>
          </a:xfrm>
          <a:prstGeom prst="rect">
            <a:avLst/>
          </a:prstGeom>
        </p:spPr>
      </p:pic>
      <p:pic>
        <p:nvPicPr>
          <p:cNvPr id="21" name="Picture 20" descr="Chart, sunburst chart&#10;&#10;Description automatically generated">
            <a:extLst>
              <a:ext uri="{FF2B5EF4-FFF2-40B4-BE49-F238E27FC236}">
                <a16:creationId xmlns:a16="http://schemas.microsoft.com/office/drawing/2014/main" id="{1344BFF0-990A-4046-8607-48B578FD11B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0" t="5290" r="5266" b="6389"/>
          <a:stretch/>
        </p:blipFill>
        <p:spPr>
          <a:xfrm>
            <a:off x="3182054" y="3659260"/>
            <a:ext cx="2464238" cy="18576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E13B609-EC4C-4F82-AEE1-CA45605527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216" y="3710537"/>
            <a:ext cx="2786558" cy="1722093"/>
          </a:xfrm>
          <a:prstGeom prst="rect">
            <a:avLst/>
          </a:prstGeom>
        </p:spPr>
      </p:pic>
      <p:pic>
        <p:nvPicPr>
          <p:cNvPr id="26" name="Picture 25" descr="Diagram, schematic&#10;&#10;Description automatically generated">
            <a:extLst>
              <a:ext uri="{FF2B5EF4-FFF2-40B4-BE49-F238E27FC236}">
                <a16:creationId xmlns:a16="http://schemas.microsoft.com/office/drawing/2014/main" id="{F85B5409-0543-4DE5-A189-78652DE2F8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48" y="6492889"/>
            <a:ext cx="2752073" cy="196576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2DE7F2E-6F49-4387-8176-A282D7174A6C}"/>
              </a:ext>
            </a:extLst>
          </p:cNvPr>
          <p:cNvSpPr/>
          <p:nvPr/>
        </p:nvSpPr>
        <p:spPr>
          <a:xfrm>
            <a:off x="3258809" y="6008062"/>
            <a:ext cx="5660012" cy="2640638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2D255AF-CA7A-49B7-84E9-B6E24D85EE44}"/>
              </a:ext>
            </a:extLst>
          </p:cNvPr>
          <p:cNvSpPr/>
          <p:nvPr/>
        </p:nvSpPr>
        <p:spPr>
          <a:xfrm>
            <a:off x="325293" y="6051285"/>
            <a:ext cx="2013693" cy="2676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E63D2C6-1B6F-4362-9011-1B09E1BF7AB2}"/>
              </a:ext>
            </a:extLst>
          </p:cNvPr>
          <p:cNvSpPr txBox="1"/>
          <p:nvPr/>
        </p:nvSpPr>
        <p:spPr>
          <a:xfrm>
            <a:off x="328201" y="6027104"/>
            <a:ext cx="1042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200" i="1">
                <a:latin typeface="Grandview" panose="020B0604020202020204" pitchFamily="34" charset="0"/>
              </a:defRPr>
            </a:lvl1pPr>
          </a:lstStyle>
          <a:p>
            <a:r>
              <a:rPr lang="en-US" dirty="0" err="1"/>
              <a:t>plotColTile</a:t>
            </a:r>
            <a:r>
              <a:rPr lang="en-US" dirty="0"/>
              <a:t>()</a:t>
            </a:r>
          </a:p>
        </p:txBody>
      </p:sp>
      <p:pic>
        <p:nvPicPr>
          <p:cNvPr id="36" name="Picture 35" descr="Chart, bar chart&#10;&#10;Description automatically generated">
            <a:extLst>
              <a:ext uri="{FF2B5EF4-FFF2-40B4-BE49-F238E27FC236}">
                <a16:creationId xmlns:a16="http://schemas.microsoft.com/office/drawing/2014/main" id="{6E23B002-5D08-4839-B63F-E3B77A01C1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60" y="6376448"/>
            <a:ext cx="2712045" cy="167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32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049D70-E007-4EA2-A507-B45EA8812742}"/>
              </a:ext>
            </a:extLst>
          </p:cNvPr>
          <p:cNvSpPr/>
          <p:nvPr/>
        </p:nvSpPr>
        <p:spPr>
          <a:xfrm>
            <a:off x="1943100" y="2835578"/>
            <a:ext cx="3153297" cy="1596722"/>
          </a:xfrm>
          <a:custGeom>
            <a:avLst/>
            <a:gdLst>
              <a:gd name="connsiteX0" fmla="*/ 0 w 3153297"/>
              <a:gd name="connsiteY0" fmla="*/ 0 h 1596722"/>
              <a:gd name="connsiteX1" fmla="*/ 536060 w 3153297"/>
              <a:gd name="connsiteY1" fmla="*/ 0 h 1596722"/>
              <a:gd name="connsiteX2" fmla="*/ 1103654 w 3153297"/>
              <a:gd name="connsiteY2" fmla="*/ 0 h 1596722"/>
              <a:gd name="connsiteX3" fmla="*/ 1797379 w 3153297"/>
              <a:gd name="connsiteY3" fmla="*/ 0 h 1596722"/>
              <a:gd name="connsiteX4" fmla="*/ 2428039 w 3153297"/>
              <a:gd name="connsiteY4" fmla="*/ 0 h 1596722"/>
              <a:gd name="connsiteX5" fmla="*/ 3153297 w 3153297"/>
              <a:gd name="connsiteY5" fmla="*/ 0 h 1596722"/>
              <a:gd name="connsiteX6" fmla="*/ 3153297 w 3153297"/>
              <a:gd name="connsiteY6" fmla="*/ 532241 h 1596722"/>
              <a:gd name="connsiteX7" fmla="*/ 3153297 w 3153297"/>
              <a:gd name="connsiteY7" fmla="*/ 1048514 h 1596722"/>
              <a:gd name="connsiteX8" fmla="*/ 3153297 w 3153297"/>
              <a:gd name="connsiteY8" fmla="*/ 1596722 h 1596722"/>
              <a:gd name="connsiteX9" fmla="*/ 2554171 w 3153297"/>
              <a:gd name="connsiteY9" fmla="*/ 1596722 h 1596722"/>
              <a:gd name="connsiteX10" fmla="*/ 1955044 w 3153297"/>
              <a:gd name="connsiteY10" fmla="*/ 1596722 h 1596722"/>
              <a:gd name="connsiteX11" fmla="*/ 1387451 w 3153297"/>
              <a:gd name="connsiteY11" fmla="*/ 1596722 h 1596722"/>
              <a:gd name="connsiteX12" fmla="*/ 725258 w 3153297"/>
              <a:gd name="connsiteY12" fmla="*/ 1596722 h 1596722"/>
              <a:gd name="connsiteX13" fmla="*/ 0 w 3153297"/>
              <a:gd name="connsiteY13" fmla="*/ 1596722 h 1596722"/>
              <a:gd name="connsiteX14" fmla="*/ 0 w 3153297"/>
              <a:gd name="connsiteY14" fmla="*/ 1064481 h 1596722"/>
              <a:gd name="connsiteX15" fmla="*/ 0 w 3153297"/>
              <a:gd name="connsiteY15" fmla="*/ 532241 h 1596722"/>
              <a:gd name="connsiteX16" fmla="*/ 0 w 3153297"/>
              <a:gd name="connsiteY16" fmla="*/ 0 h 159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53297" h="1596722" extrusionOk="0">
                <a:moveTo>
                  <a:pt x="0" y="0"/>
                </a:moveTo>
                <a:cubicBezTo>
                  <a:pt x="192772" y="4009"/>
                  <a:pt x="299780" y="-5740"/>
                  <a:pt x="536060" y="0"/>
                </a:cubicBezTo>
                <a:cubicBezTo>
                  <a:pt x="772340" y="5740"/>
                  <a:pt x="906639" y="-14836"/>
                  <a:pt x="1103654" y="0"/>
                </a:cubicBezTo>
                <a:cubicBezTo>
                  <a:pt x="1300669" y="14836"/>
                  <a:pt x="1499855" y="17555"/>
                  <a:pt x="1797379" y="0"/>
                </a:cubicBezTo>
                <a:cubicBezTo>
                  <a:pt x="2094903" y="-17555"/>
                  <a:pt x="2155180" y="12339"/>
                  <a:pt x="2428039" y="0"/>
                </a:cubicBezTo>
                <a:cubicBezTo>
                  <a:pt x="2700898" y="-12339"/>
                  <a:pt x="2902025" y="8503"/>
                  <a:pt x="3153297" y="0"/>
                </a:cubicBezTo>
                <a:cubicBezTo>
                  <a:pt x="3154137" y="133281"/>
                  <a:pt x="3172670" y="319777"/>
                  <a:pt x="3153297" y="532241"/>
                </a:cubicBezTo>
                <a:cubicBezTo>
                  <a:pt x="3133924" y="744705"/>
                  <a:pt x="3157635" y="917707"/>
                  <a:pt x="3153297" y="1048514"/>
                </a:cubicBezTo>
                <a:cubicBezTo>
                  <a:pt x="3148959" y="1179321"/>
                  <a:pt x="3147161" y="1328319"/>
                  <a:pt x="3153297" y="1596722"/>
                </a:cubicBezTo>
                <a:cubicBezTo>
                  <a:pt x="2971865" y="1575821"/>
                  <a:pt x="2752259" y="1599043"/>
                  <a:pt x="2554171" y="1596722"/>
                </a:cubicBezTo>
                <a:cubicBezTo>
                  <a:pt x="2356083" y="1594401"/>
                  <a:pt x="2210429" y="1605590"/>
                  <a:pt x="1955044" y="1596722"/>
                </a:cubicBezTo>
                <a:cubicBezTo>
                  <a:pt x="1699659" y="1587854"/>
                  <a:pt x="1626939" y="1574701"/>
                  <a:pt x="1387451" y="1596722"/>
                </a:cubicBezTo>
                <a:cubicBezTo>
                  <a:pt x="1147963" y="1618743"/>
                  <a:pt x="1037543" y="1603328"/>
                  <a:pt x="725258" y="1596722"/>
                </a:cubicBezTo>
                <a:cubicBezTo>
                  <a:pt x="412973" y="1590116"/>
                  <a:pt x="260499" y="1585570"/>
                  <a:pt x="0" y="1596722"/>
                </a:cubicBezTo>
                <a:cubicBezTo>
                  <a:pt x="14324" y="1350384"/>
                  <a:pt x="14038" y="1317424"/>
                  <a:pt x="0" y="1064481"/>
                </a:cubicBezTo>
                <a:cubicBezTo>
                  <a:pt x="-14038" y="811538"/>
                  <a:pt x="-24677" y="645118"/>
                  <a:pt x="0" y="532241"/>
                </a:cubicBezTo>
                <a:cubicBezTo>
                  <a:pt x="24677" y="419364"/>
                  <a:pt x="-15050" y="132556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214986316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5190C7-3E75-4AD3-BBA3-C39FBCAE93E6}"/>
              </a:ext>
            </a:extLst>
          </p:cNvPr>
          <p:cNvSpPr/>
          <p:nvPr/>
        </p:nvSpPr>
        <p:spPr>
          <a:xfrm>
            <a:off x="2612360" y="3869645"/>
            <a:ext cx="1653868" cy="4164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EDC9D7-B9D3-435D-93F2-6DE849C5DFA5}"/>
              </a:ext>
            </a:extLst>
          </p:cNvPr>
          <p:cNvSpPr txBox="1"/>
          <p:nvPr/>
        </p:nvSpPr>
        <p:spPr>
          <a:xfrm>
            <a:off x="2677205" y="3951113"/>
            <a:ext cx="1542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Grandview" panose="020B0604020202020204" pitchFamily="34" charset="0"/>
              </a:defRPr>
            </a:lvl1pPr>
          </a:lstStyle>
          <a:p>
            <a:r>
              <a:rPr lang="en-US" sz="1200" i="1" dirty="0" err="1"/>
              <a:t>availableDataSets</a:t>
            </a:r>
            <a:r>
              <a:rPr lang="en-US" sz="1200" i="1" dirty="0"/>
              <a:t>()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4847EE-94BB-4A54-9B0A-E904DACCF280}"/>
              </a:ext>
            </a:extLst>
          </p:cNvPr>
          <p:cNvGrpSpPr/>
          <p:nvPr/>
        </p:nvGrpSpPr>
        <p:grpSpPr>
          <a:xfrm>
            <a:off x="2348528" y="2559829"/>
            <a:ext cx="2747869" cy="539047"/>
            <a:chOff x="8987406" y="1500661"/>
            <a:chExt cx="2747869" cy="539047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18D168DA-FDE4-40DE-8E6A-0A0DB00B73B2}"/>
                </a:ext>
              </a:extLst>
            </p:cNvPr>
            <p:cNvSpPr/>
            <p:nvPr/>
          </p:nvSpPr>
          <p:spPr>
            <a:xfrm>
              <a:off x="8987406" y="1500661"/>
              <a:ext cx="2357305" cy="53904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64B35EB-92FE-4B84-A736-CCE58B0C063D}"/>
                </a:ext>
              </a:extLst>
            </p:cNvPr>
            <p:cNvSpPr txBox="1"/>
            <p:nvPr/>
          </p:nvSpPr>
          <p:spPr>
            <a:xfrm>
              <a:off x="8987407" y="1556158"/>
              <a:ext cx="2747868" cy="4181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>
                  <a:latin typeface="Grandview" panose="020B0604020202020204" pitchFamily="34" charset="0"/>
                </a:rPr>
                <a:t>microbiomeDataSets</a:t>
              </a:r>
              <a:endParaRPr lang="en-US" dirty="0">
                <a:latin typeface="Grandview" panose="020B0604020202020204" pitchFamily="34" charset="0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8AA4309-7BE6-4442-B124-44B68E636B9D}"/>
              </a:ext>
            </a:extLst>
          </p:cNvPr>
          <p:cNvSpPr txBox="1"/>
          <p:nvPr/>
        </p:nvSpPr>
        <p:spPr>
          <a:xfrm>
            <a:off x="2065113" y="3180344"/>
            <a:ext cx="29337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 err="1"/>
              <a:t>TreeSummarizedExperiment</a:t>
            </a:r>
            <a:r>
              <a:rPr lang="en-US" sz="1600" dirty="0"/>
              <a:t> </a:t>
            </a:r>
            <a:r>
              <a:rPr lang="en-US" sz="1600" i="1" dirty="0" err="1"/>
              <a:t>MultiAssayExperiment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389431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1343F528-CBCD-40D7-B758-2790360E583F}"/>
              </a:ext>
            </a:extLst>
          </p:cNvPr>
          <p:cNvCxnSpPr>
            <a:cxnSpLocks/>
            <a:endCxn id="6" idx="3"/>
          </p:cNvCxnSpPr>
          <p:nvPr/>
        </p:nvCxnSpPr>
        <p:spPr>
          <a:xfrm flipV="1">
            <a:off x="5736172" y="2955906"/>
            <a:ext cx="6151028" cy="4401901"/>
          </a:xfrm>
          <a:prstGeom prst="bentConnector3">
            <a:avLst>
              <a:gd name="adj1" fmla="val 103716"/>
            </a:avLst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9F2A384-4C3B-4E53-99B8-D3E2DAA6C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441" y="41765"/>
            <a:ext cx="4828731" cy="3314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E3F153-9B46-4295-8B13-5970DFD57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313" y="41765"/>
            <a:ext cx="5992887" cy="58282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B7F23-ABD5-4898-833F-D16F09735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41" y="3356465"/>
            <a:ext cx="4828731" cy="476244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651C283-A179-433F-BBB9-092BC140CC41}"/>
              </a:ext>
            </a:extLst>
          </p:cNvPr>
          <p:cNvGrpSpPr/>
          <p:nvPr/>
        </p:nvGrpSpPr>
        <p:grpSpPr>
          <a:xfrm>
            <a:off x="9785828" y="7088283"/>
            <a:ext cx="2265364" cy="539047"/>
            <a:chOff x="7659368" y="1691519"/>
            <a:chExt cx="2265364" cy="53904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D694F6D-1BA2-47D7-82F3-0E309E5A37F0}"/>
                </a:ext>
              </a:extLst>
            </p:cNvPr>
            <p:cNvSpPr/>
            <p:nvPr/>
          </p:nvSpPr>
          <p:spPr>
            <a:xfrm>
              <a:off x="7659368" y="1691519"/>
              <a:ext cx="2206082" cy="539047"/>
            </a:xfrm>
            <a:custGeom>
              <a:avLst/>
              <a:gdLst>
                <a:gd name="connsiteX0" fmla="*/ 0 w 2206082"/>
                <a:gd name="connsiteY0" fmla="*/ 89843 h 539047"/>
                <a:gd name="connsiteX1" fmla="*/ 89843 w 2206082"/>
                <a:gd name="connsiteY1" fmla="*/ 0 h 539047"/>
                <a:gd name="connsiteX2" fmla="*/ 745044 w 2206082"/>
                <a:gd name="connsiteY2" fmla="*/ 0 h 539047"/>
                <a:gd name="connsiteX3" fmla="*/ 1420510 w 2206082"/>
                <a:gd name="connsiteY3" fmla="*/ 0 h 539047"/>
                <a:gd name="connsiteX4" fmla="*/ 2116239 w 2206082"/>
                <a:gd name="connsiteY4" fmla="*/ 0 h 539047"/>
                <a:gd name="connsiteX5" fmla="*/ 2206082 w 2206082"/>
                <a:gd name="connsiteY5" fmla="*/ 89843 h 539047"/>
                <a:gd name="connsiteX6" fmla="*/ 2206082 w 2206082"/>
                <a:gd name="connsiteY6" fmla="*/ 449204 h 539047"/>
                <a:gd name="connsiteX7" fmla="*/ 2116239 w 2206082"/>
                <a:gd name="connsiteY7" fmla="*/ 539047 h 539047"/>
                <a:gd name="connsiteX8" fmla="*/ 1400246 w 2206082"/>
                <a:gd name="connsiteY8" fmla="*/ 539047 h 539047"/>
                <a:gd name="connsiteX9" fmla="*/ 745044 w 2206082"/>
                <a:gd name="connsiteY9" fmla="*/ 539047 h 539047"/>
                <a:gd name="connsiteX10" fmla="*/ 89843 w 2206082"/>
                <a:gd name="connsiteY10" fmla="*/ 539047 h 539047"/>
                <a:gd name="connsiteX11" fmla="*/ 0 w 2206082"/>
                <a:gd name="connsiteY11" fmla="*/ 449204 h 539047"/>
                <a:gd name="connsiteX12" fmla="*/ 0 w 2206082"/>
                <a:gd name="connsiteY12" fmla="*/ 89843 h 539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6082" h="539047" fill="none" extrusionOk="0">
                  <a:moveTo>
                    <a:pt x="0" y="89843"/>
                  </a:moveTo>
                  <a:cubicBezTo>
                    <a:pt x="4862" y="36703"/>
                    <a:pt x="40095" y="-9305"/>
                    <a:pt x="89843" y="0"/>
                  </a:cubicBezTo>
                  <a:cubicBezTo>
                    <a:pt x="343377" y="-2708"/>
                    <a:pt x="433171" y="5347"/>
                    <a:pt x="745044" y="0"/>
                  </a:cubicBezTo>
                  <a:cubicBezTo>
                    <a:pt x="1056917" y="-5347"/>
                    <a:pt x="1169568" y="-30032"/>
                    <a:pt x="1420510" y="0"/>
                  </a:cubicBezTo>
                  <a:cubicBezTo>
                    <a:pt x="1671452" y="30032"/>
                    <a:pt x="1866362" y="-25865"/>
                    <a:pt x="2116239" y="0"/>
                  </a:cubicBezTo>
                  <a:cubicBezTo>
                    <a:pt x="2172206" y="-2624"/>
                    <a:pt x="2208274" y="43259"/>
                    <a:pt x="2206082" y="89843"/>
                  </a:cubicBezTo>
                  <a:cubicBezTo>
                    <a:pt x="2197903" y="179173"/>
                    <a:pt x="2191601" y="330743"/>
                    <a:pt x="2206082" y="449204"/>
                  </a:cubicBezTo>
                  <a:cubicBezTo>
                    <a:pt x="2199628" y="499416"/>
                    <a:pt x="2167540" y="539616"/>
                    <a:pt x="2116239" y="539047"/>
                  </a:cubicBezTo>
                  <a:cubicBezTo>
                    <a:pt x="1858167" y="540746"/>
                    <a:pt x="1709146" y="550984"/>
                    <a:pt x="1400246" y="539047"/>
                  </a:cubicBezTo>
                  <a:cubicBezTo>
                    <a:pt x="1091346" y="527110"/>
                    <a:pt x="943323" y="564529"/>
                    <a:pt x="745044" y="539047"/>
                  </a:cubicBezTo>
                  <a:cubicBezTo>
                    <a:pt x="546765" y="513565"/>
                    <a:pt x="401146" y="565682"/>
                    <a:pt x="89843" y="539047"/>
                  </a:cubicBezTo>
                  <a:cubicBezTo>
                    <a:pt x="37936" y="528034"/>
                    <a:pt x="-1318" y="497808"/>
                    <a:pt x="0" y="449204"/>
                  </a:cubicBezTo>
                  <a:cubicBezTo>
                    <a:pt x="-4623" y="338043"/>
                    <a:pt x="15629" y="262653"/>
                    <a:pt x="0" y="89843"/>
                  </a:cubicBezTo>
                  <a:close/>
                </a:path>
                <a:path w="2206082" h="539047" stroke="0" extrusionOk="0">
                  <a:moveTo>
                    <a:pt x="0" y="89843"/>
                  </a:moveTo>
                  <a:cubicBezTo>
                    <a:pt x="-6437" y="50148"/>
                    <a:pt x="44832" y="-1466"/>
                    <a:pt x="89843" y="0"/>
                  </a:cubicBezTo>
                  <a:cubicBezTo>
                    <a:pt x="220024" y="-24085"/>
                    <a:pt x="489277" y="-15212"/>
                    <a:pt x="724780" y="0"/>
                  </a:cubicBezTo>
                  <a:cubicBezTo>
                    <a:pt x="960283" y="15212"/>
                    <a:pt x="1145254" y="-19123"/>
                    <a:pt x="1400246" y="0"/>
                  </a:cubicBezTo>
                  <a:cubicBezTo>
                    <a:pt x="1655238" y="19123"/>
                    <a:pt x="1840041" y="26484"/>
                    <a:pt x="2116239" y="0"/>
                  </a:cubicBezTo>
                  <a:cubicBezTo>
                    <a:pt x="2158426" y="3962"/>
                    <a:pt x="2199865" y="46453"/>
                    <a:pt x="2206082" y="89843"/>
                  </a:cubicBezTo>
                  <a:cubicBezTo>
                    <a:pt x="2197713" y="199996"/>
                    <a:pt x="2221034" y="358489"/>
                    <a:pt x="2206082" y="449204"/>
                  </a:cubicBezTo>
                  <a:cubicBezTo>
                    <a:pt x="2201631" y="504778"/>
                    <a:pt x="2157878" y="546201"/>
                    <a:pt x="2116239" y="539047"/>
                  </a:cubicBezTo>
                  <a:cubicBezTo>
                    <a:pt x="1892218" y="537570"/>
                    <a:pt x="1711704" y="506074"/>
                    <a:pt x="1440774" y="539047"/>
                  </a:cubicBezTo>
                  <a:cubicBezTo>
                    <a:pt x="1169845" y="572020"/>
                    <a:pt x="1055166" y="528351"/>
                    <a:pt x="826100" y="539047"/>
                  </a:cubicBezTo>
                  <a:cubicBezTo>
                    <a:pt x="597034" y="549743"/>
                    <a:pt x="380410" y="524442"/>
                    <a:pt x="89843" y="539047"/>
                  </a:cubicBezTo>
                  <a:cubicBezTo>
                    <a:pt x="29642" y="540132"/>
                    <a:pt x="-7519" y="496114"/>
                    <a:pt x="0" y="449204"/>
                  </a:cubicBezTo>
                  <a:cubicBezTo>
                    <a:pt x="9576" y="337954"/>
                    <a:pt x="12347" y="177536"/>
                    <a:pt x="0" y="8984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656308309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F682971-BB43-4F79-B3CC-A1FC8AF489BC}"/>
                </a:ext>
              </a:extLst>
            </p:cNvPr>
            <p:cNvSpPr txBox="1"/>
            <p:nvPr/>
          </p:nvSpPr>
          <p:spPr>
            <a:xfrm>
              <a:off x="7659368" y="1788336"/>
              <a:ext cx="2265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>
                  <a:latin typeface="Grandview" panose="020B0604020202020204" pitchFamily="34" charset="0"/>
                </a:defRPr>
              </a:lvl1pPr>
            </a:lstStyle>
            <a:p>
              <a:r>
                <a:rPr lang="en-US" sz="1400" dirty="0" err="1">
                  <a:solidFill>
                    <a:schemeClr val="accent2">
                      <a:lumMod val="75000"/>
                    </a:schemeClr>
                  </a:solidFill>
                </a:rPr>
                <a:t>curatedMetagenomicData</a:t>
              </a:r>
              <a:endParaRPr lang="en-US" sz="14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A238726-1F81-485D-968F-053C338EE97D}"/>
              </a:ext>
            </a:extLst>
          </p:cNvPr>
          <p:cNvCxnSpPr>
            <a:cxnSpLocks/>
          </p:cNvCxnSpPr>
          <p:nvPr/>
        </p:nvCxnSpPr>
        <p:spPr>
          <a:xfrm>
            <a:off x="5736172" y="905774"/>
            <a:ext cx="3230028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5CCEC7F-587C-4DE6-AD7E-A611C3A4D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849" y="6559935"/>
            <a:ext cx="2539329" cy="150817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E637D73-EB9E-450F-8A55-A87D222F32C4}"/>
              </a:ext>
            </a:extLst>
          </p:cNvPr>
          <p:cNvSpPr txBox="1"/>
          <p:nvPr/>
        </p:nvSpPr>
        <p:spPr>
          <a:xfrm>
            <a:off x="907441" y="8144365"/>
            <a:ext cx="86810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 err="1"/>
              <a:t>TreeSE</a:t>
            </a:r>
            <a:r>
              <a:rPr lang="en-US" sz="1050" dirty="0"/>
              <a:t> image source: </a:t>
            </a:r>
            <a:r>
              <a:rPr lang="en-US" sz="1050" dirty="0">
                <a:hlinkClick r:id="rId6"/>
              </a:rPr>
              <a:t>https://f1000research.com/slides/9-1464</a:t>
            </a:r>
            <a:endParaRPr lang="en-US" sz="1050" dirty="0"/>
          </a:p>
          <a:p>
            <a:r>
              <a:rPr lang="en-US" sz="1050" dirty="0"/>
              <a:t>SE image source: </a:t>
            </a:r>
            <a:r>
              <a:rPr lang="en-US" sz="1000" dirty="0">
                <a:hlinkClick r:id="rId7"/>
              </a:rPr>
              <a:t>https://www.bioconductor.org/packages/devel/bioc/vignettes/SummarizedExperiment/inst/doc/SummarizedExperiment.html</a:t>
            </a:r>
            <a:r>
              <a:rPr lang="en-US" sz="1000" dirty="0"/>
              <a:t> </a:t>
            </a:r>
          </a:p>
          <a:p>
            <a:r>
              <a:rPr lang="en-US" sz="1050" dirty="0"/>
              <a:t>MAE image source: </a:t>
            </a:r>
            <a:r>
              <a:rPr lang="en-US" sz="1000" dirty="0">
                <a:hlinkClick r:id="rId8"/>
              </a:rPr>
              <a:t>https://waldronlab.io/MultiAssayWorkshop/articles/Ramos_MultiAssayExperiment.html</a:t>
            </a:r>
            <a:endParaRPr lang="en-US" sz="1000" dirty="0"/>
          </a:p>
          <a:p>
            <a:r>
              <a:rPr lang="en-US" sz="1050" dirty="0"/>
              <a:t>SCE s image source: </a:t>
            </a:r>
            <a:r>
              <a:rPr lang="en-US" sz="1000" dirty="0">
                <a:hlinkClick r:id="rId9"/>
              </a:rPr>
              <a:t>http://bioconductor.org/books/3.13/OSCA.intro/the-singlecellexperiment-class.html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651845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</TotalTime>
  <Words>355</Words>
  <Application>Microsoft Office PowerPoint</Application>
  <PresentationFormat>A3 Paper (297x420 mm)</PresentationFormat>
  <Paragraphs>120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Grandview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Sudarshan Shetty</dc:creator>
  <cp:lastModifiedBy>Sudarshan Shetty</cp:lastModifiedBy>
  <cp:revision>9</cp:revision>
  <dcterms:created xsi:type="dcterms:W3CDTF">2021-09-26T08:32:23Z</dcterms:created>
  <dcterms:modified xsi:type="dcterms:W3CDTF">2021-09-27T09:11:33Z</dcterms:modified>
</cp:coreProperties>
</file>